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8" r:id="rId6"/>
    <p:sldId id="260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69" r:id="rId16"/>
    <p:sldId id="26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F117D-CB4E-4806-ABD1-E91483B5A7F6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F2F2-44E8-4136-B398-19AAB1EB791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29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301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116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842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97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401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993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459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22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00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64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2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14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78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907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AF2F2-44E8-4136-B398-19AAB1EB791B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4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2021-03-28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cmath.ca/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math.ca/" TargetMode="External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3.wmf"/><Relationship Id="rId26" Type="http://schemas.openxmlformats.org/officeDocument/2006/relationships/image" Target="../media/image76.wmf"/><Relationship Id="rId39" Type="http://schemas.openxmlformats.org/officeDocument/2006/relationships/image" Target="../media/image79.wmf"/><Relationship Id="rId3" Type="http://schemas.openxmlformats.org/officeDocument/2006/relationships/image" Target="../media/image70.png"/><Relationship Id="rId21" Type="http://schemas.openxmlformats.org/officeDocument/2006/relationships/oleObject" Target="../embeddings/oleObject75.bin"/><Relationship Id="rId34" Type="http://schemas.openxmlformats.org/officeDocument/2006/relationships/oleObject" Target="../embeddings/oleObject82.bin"/><Relationship Id="rId7" Type="http://schemas.openxmlformats.org/officeDocument/2006/relationships/image" Target="../media/image59.wmf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33" Type="http://schemas.openxmlformats.org/officeDocument/2006/relationships/image" Target="../media/image55.wmf"/><Relationship Id="rId38" Type="http://schemas.openxmlformats.org/officeDocument/2006/relationships/oleObject" Target="../embeddings/oleObject84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9.wmf"/><Relationship Id="rId20" Type="http://schemas.openxmlformats.org/officeDocument/2006/relationships/image" Target="../media/image74.wmf"/><Relationship Id="rId29" Type="http://schemas.openxmlformats.org/officeDocument/2006/relationships/image" Target="../media/image7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52.wmf"/><Relationship Id="rId32" Type="http://schemas.openxmlformats.org/officeDocument/2006/relationships/oleObject" Target="../embeddings/oleObject81.bin"/><Relationship Id="rId37" Type="http://schemas.openxmlformats.org/officeDocument/2006/relationships/image" Target="../media/image57.wmf"/><Relationship Id="rId5" Type="http://schemas.openxmlformats.org/officeDocument/2006/relationships/image" Target="../media/image71.wmf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28" Type="http://schemas.openxmlformats.org/officeDocument/2006/relationships/oleObject" Target="../embeddings/oleObject79.bin"/><Relationship Id="rId36" Type="http://schemas.openxmlformats.org/officeDocument/2006/relationships/oleObject" Target="../embeddings/oleObject83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74.bin"/><Relationship Id="rId31" Type="http://schemas.openxmlformats.org/officeDocument/2006/relationships/image" Target="../media/image78.wmf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2.w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78.bin"/><Relationship Id="rId30" Type="http://schemas.openxmlformats.org/officeDocument/2006/relationships/oleObject" Target="../embeddings/oleObject80.bin"/><Relationship Id="rId35" Type="http://schemas.openxmlformats.org/officeDocument/2006/relationships/image" Target="../media/image5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80.png"/><Relationship Id="rId7" Type="http://schemas.openxmlformats.org/officeDocument/2006/relationships/image" Target="../media/image8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9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9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hyperlink" Target="http://www.bcmath.ca/" TargetMode="External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wmf"/><Relationship Id="rId18" Type="http://schemas.openxmlformats.org/officeDocument/2006/relationships/image" Target="../media/image20.wmf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9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5.bin"/><Relationship Id="rId19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hyperlink" Target="http://www.bcmath.ca/" TargetMode="External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jpeg"/><Relationship Id="rId9" Type="http://schemas.openxmlformats.org/officeDocument/2006/relationships/hyperlink" Target="http://www.bcmath.ca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4.bin"/><Relationship Id="rId25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math.ca/" TargetMode="External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50.bin"/><Relationship Id="rId3" Type="http://schemas.openxmlformats.org/officeDocument/2006/relationships/image" Target="../media/image43.emf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54.bin"/><Relationship Id="rId7" Type="http://schemas.openxmlformats.org/officeDocument/2006/relationships/image" Target="../media/image45.wmf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9.bin"/><Relationship Id="rId33" Type="http://schemas.openxmlformats.org/officeDocument/2006/relationships/image" Target="../media/image56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.wmf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1.bin"/><Relationship Id="rId24" Type="http://schemas.openxmlformats.org/officeDocument/2006/relationships/oleObject" Target="../embeddings/oleObject48.bin"/><Relationship Id="rId32" Type="http://schemas.openxmlformats.org/officeDocument/2006/relationships/oleObject" Target="../embeddings/oleObject53.bin"/><Relationship Id="rId37" Type="http://schemas.openxmlformats.org/officeDocument/2006/relationships/image" Target="../media/image58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43.bin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1.bin"/><Relationship Id="rId36" Type="http://schemas.openxmlformats.org/officeDocument/2006/relationships/oleObject" Target="../embeddings/oleObject55.bin"/><Relationship Id="rId10" Type="http://schemas.openxmlformats.org/officeDocument/2006/relationships/image" Target="../media/image46.wmf"/><Relationship Id="rId19" Type="http://schemas.openxmlformats.org/officeDocument/2006/relationships/image" Target="../media/image50.wmf"/><Relationship Id="rId31" Type="http://schemas.openxmlformats.org/officeDocument/2006/relationships/image" Target="../media/image55.wmf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8.wmf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52.bin"/><Relationship Id="rId35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63.bin"/><Relationship Id="rId25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69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491929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CA" dirty="0"/>
              <a:t>Lesson 3</a:t>
            </a:r>
            <a:br>
              <a:rPr lang="en-CA" dirty="0"/>
            </a:br>
            <a:r>
              <a:rPr lang="en-CA" dirty="0"/>
              <a:t>Graphing Quadratic Functions</a:t>
            </a:r>
            <a:br>
              <a:rPr lang="en-CA" dirty="0"/>
            </a:br>
            <a:br>
              <a:rPr lang="en-CA" dirty="0"/>
            </a:br>
            <a:r>
              <a:rPr lang="en-CA" dirty="0"/>
              <a:t>by Factoring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i) Xavier Method – Finding roots by factoring, vertex and axis of symmetry by average of roots</a:t>
            </a:r>
          </a:p>
          <a:p>
            <a:r>
              <a:rPr lang="en-CA" dirty="0"/>
              <a:t>ii) Domain and Range of QF</a:t>
            </a:r>
          </a:p>
          <a:p>
            <a:r>
              <a:rPr lang="en-CA" dirty="0"/>
              <a:t>iii) Quadratic Formula</a:t>
            </a:r>
          </a:p>
          <a:p>
            <a:r>
              <a:rPr lang="en-CA" dirty="0"/>
              <a:t>iv) Discriminant and the number of roots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84816"/>
              </p:ext>
            </p:extLst>
          </p:nvPr>
        </p:nvGraphicFramePr>
        <p:xfrm>
          <a:off x="2195736" y="3439110"/>
          <a:ext cx="2776445" cy="649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900" imgH="228600" progId="Equation.DSMT4">
                  <p:embed/>
                </p:oleObj>
              </mc:Choice>
              <mc:Fallback>
                <p:oleObj name="Equation" r:id="rId3" imgW="97790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439110"/>
                        <a:ext cx="2776445" cy="649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5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81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476" y="806748"/>
            <a:ext cx="5261224" cy="5728090"/>
          </a:xfrm>
          <a:prstGeom prst="rect">
            <a:avLst/>
          </a:prstGeom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4" y="274638"/>
            <a:ext cx="7432675" cy="49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/>
              <a:t>Graph: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62455"/>
              </p:ext>
            </p:extLst>
          </p:nvPr>
        </p:nvGraphicFramePr>
        <p:xfrm>
          <a:off x="467544" y="2294621"/>
          <a:ext cx="2151410" cy="43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65400" imgH="520700" progId="Equation.DSMT4">
                  <p:embed/>
                </p:oleObj>
              </mc:Choice>
              <mc:Fallback>
                <p:oleObj name="Equation" r:id="rId4" imgW="2565400" imgH="520700" progId="Equation.DSMT4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94621"/>
                        <a:ext cx="2151410" cy="436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92187" y="1863734"/>
            <a:ext cx="16562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solidFill>
                  <a:srgbClr val="FF0000"/>
                </a:solidFill>
              </a:rPr>
              <a:t>2. Vertex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466469" y="6059486"/>
            <a:ext cx="151200" cy="15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5526732" y="1354136"/>
            <a:ext cx="151200" cy="15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380432" y="1370011"/>
            <a:ext cx="151200" cy="15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5277494" y="3198811"/>
            <a:ext cx="151200" cy="15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820399" y="5446111"/>
            <a:ext cx="151200" cy="15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4329600" y="5927722"/>
            <a:ext cx="151200" cy="15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3863262" y="4559432"/>
            <a:ext cx="151200" cy="15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62730" y="942974"/>
            <a:ext cx="29829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solidFill>
                  <a:srgbClr val="FF0000"/>
                </a:solidFill>
              </a:rPr>
              <a:t>1. X Intercepts: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 (-3,0) &amp; (1.5,0)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78810"/>
              </p:ext>
            </p:extLst>
          </p:nvPr>
        </p:nvGraphicFramePr>
        <p:xfrm>
          <a:off x="1983581" y="260648"/>
          <a:ext cx="2733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3000" imgH="482600" progId="Equation.DSMT4">
                  <p:embed/>
                </p:oleObj>
              </mc:Choice>
              <mc:Fallback>
                <p:oleObj name="Equation" r:id="rId6" imgW="2413000" imgH="482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581" y="260648"/>
                        <a:ext cx="27336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406884" y="942974"/>
            <a:ext cx="2240086" cy="5196275"/>
            <a:chOff x="3100388" y="1106488"/>
            <a:chExt cx="3327400" cy="3743325"/>
          </a:xfrm>
        </p:grpSpPr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8135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8"/>
              </a:rPr>
              <a:t>www.BCMath.ca</a:t>
            </a:r>
            <a:r>
              <a:rPr lang="en-US" sz="1000" dirty="0"/>
              <a:t> </a:t>
            </a: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773019"/>
              </p:ext>
            </p:extLst>
          </p:nvPr>
        </p:nvGraphicFramePr>
        <p:xfrm>
          <a:off x="629718" y="3162180"/>
          <a:ext cx="1827061" cy="316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76160" imgH="2908080" progId="Equation.DSMT4">
                  <p:embed/>
                </p:oleObj>
              </mc:Choice>
              <mc:Fallback>
                <p:oleObj name="Equation" r:id="rId9" imgW="1676160" imgH="2908080" progId="Equation.DSMT4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18" y="3162180"/>
                        <a:ext cx="1827061" cy="3169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74612"/>
              </p:ext>
            </p:extLst>
          </p:nvPr>
        </p:nvGraphicFramePr>
        <p:xfrm>
          <a:off x="1046503" y="3938339"/>
          <a:ext cx="1666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317160" progId="Equation.DSMT4">
                  <p:embed/>
                </p:oleObj>
              </mc:Choice>
              <mc:Fallback>
                <p:oleObj name="Equation" r:id="rId11" imgW="152280" imgH="317160" progId="Equation.DSMT4">
                  <p:embed/>
                  <p:pic>
                    <p:nvPicPr>
                      <p:cNvPr id="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503" y="3938339"/>
                        <a:ext cx="166688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119280"/>
              </p:ext>
            </p:extLst>
          </p:nvPr>
        </p:nvGraphicFramePr>
        <p:xfrm>
          <a:off x="1695450" y="3925888"/>
          <a:ext cx="4714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317160" progId="Equation.DSMT4">
                  <p:embed/>
                </p:oleObj>
              </mc:Choice>
              <mc:Fallback>
                <p:oleObj name="Equation" r:id="rId13" imgW="431640" imgH="317160" progId="Equation.DSMT4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3925888"/>
                        <a:ext cx="471488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77424"/>
              </p:ext>
            </p:extLst>
          </p:nvPr>
        </p:nvGraphicFramePr>
        <p:xfrm>
          <a:off x="1030616" y="4578736"/>
          <a:ext cx="234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640" imgH="330120" progId="Equation.DSMT4">
                  <p:embed/>
                </p:oleObj>
              </mc:Choice>
              <mc:Fallback>
                <p:oleObj name="Equation" r:id="rId15" imgW="215640" imgH="330120" progId="Equation.DSMT4">
                  <p:embed/>
                  <p:pic>
                    <p:nvPicPr>
                      <p:cNvPr id="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616" y="4578736"/>
                        <a:ext cx="234950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42592"/>
              </p:ext>
            </p:extLst>
          </p:nvPr>
        </p:nvGraphicFramePr>
        <p:xfrm>
          <a:off x="1713288" y="4565645"/>
          <a:ext cx="471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640" imgH="330120" progId="Equation.DSMT4">
                  <p:embed/>
                </p:oleObj>
              </mc:Choice>
              <mc:Fallback>
                <p:oleObj name="Equation" r:id="rId17" imgW="431640" imgH="330120" progId="Equation.DSMT4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288" y="4565645"/>
                        <a:ext cx="471488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522583"/>
              </p:ext>
            </p:extLst>
          </p:nvPr>
        </p:nvGraphicFramePr>
        <p:xfrm>
          <a:off x="911225" y="5175250"/>
          <a:ext cx="4746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640" imgH="317160" progId="Equation.DSMT4">
                  <p:embed/>
                </p:oleObj>
              </mc:Choice>
              <mc:Fallback>
                <p:oleObj name="Equation" r:id="rId19" imgW="431640" imgH="317160" progId="Equation.DSMT4">
                  <p:embed/>
                  <p:pic>
                    <p:nvPicPr>
                      <p:cNvPr id="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5175250"/>
                        <a:ext cx="474663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667989"/>
              </p:ext>
            </p:extLst>
          </p:nvPr>
        </p:nvGraphicFramePr>
        <p:xfrm>
          <a:off x="1712913" y="5156200"/>
          <a:ext cx="4714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31640" imgH="330120" progId="Equation.DSMT4">
                  <p:embed/>
                </p:oleObj>
              </mc:Choice>
              <mc:Fallback>
                <p:oleObj name="Equation" r:id="rId21" imgW="431640" imgH="330120" progId="Equation.DSMT4">
                  <p:embed/>
                  <p:pic>
                    <p:nvPicPr>
                      <p:cNvPr id="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5156200"/>
                        <a:ext cx="471487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55811"/>
              </p:ext>
            </p:extLst>
          </p:nvPr>
        </p:nvGraphicFramePr>
        <p:xfrm>
          <a:off x="933778" y="5793174"/>
          <a:ext cx="4460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06080" imgH="317160" progId="Equation.DSMT4">
                  <p:embed/>
                </p:oleObj>
              </mc:Choice>
              <mc:Fallback>
                <p:oleObj name="Equation" r:id="rId23" imgW="406080" imgH="317160" progId="Equation.DSMT4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778" y="5793174"/>
                        <a:ext cx="446088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63420"/>
              </p:ext>
            </p:extLst>
          </p:nvPr>
        </p:nvGraphicFramePr>
        <p:xfrm>
          <a:off x="1619250" y="5773738"/>
          <a:ext cx="679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22080" imgH="330120" progId="Equation.DSMT4">
                  <p:embed/>
                </p:oleObj>
              </mc:Choice>
              <mc:Fallback>
                <p:oleObj name="Equation" r:id="rId25" imgW="622080" imgH="33012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773738"/>
                        <a:ext cx="679450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98083"/>
              </p:ext>
            </p:extLst>
          </p:nvPr>
        </p:nvGraphicFramePr>
        <p:xfrm>
          <a:off x="2860998" y="6132513"/>
          <a:ext cx="1605470" cy="32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565400" imgH="520700" progId="Equation.DSMT4">
                  <p:embed/>
                </p:oleObj>
              </mc:Choice>
              <mc:Fallback>
                <p:oleObj name="Equation" r:id="rId27" imgW="2565400" imgH="520700" progId="Equation.DSMT4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998" y="6132513"/>
                        <a:ext cx="1605470" cy="32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9863"/>
              </p:ext>
            </p:extLst>
          </p:nvPr>
        </p:nvGraphicFramePr>
        <p:xfrm>
          <a:off x="5665448" y="1071719"/>
          <a:ext cx="66833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66680" imgH="520560" progId="Equation.DSMT4">
                  <p:embed/>
                </p:oleObj>
              </mc:Choice>
              <mc:Fallback>
                <p:oleObj name="Equation" r:id="rId28" imgW="1066680" imgH="520560" progId="Equation.DSMT4">
                  <p:embed/>
                  <p:pic>
                    <p:nvPicPr>
                      <p:cNvPr id="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448" y="1071719"/>
                        <a:ext cx="668338" cy="325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88599"/>
              </p:ext>
            </p:extLst>
          </p:nvPr>
        </p:nvGraphicFramePr>
        <p:xfrm>
          <a:off x="2726830" y="1134145"/>
          <a:ext cx="6445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28520" imgH="520560" progId="Equation.DSMT4">
                  <p:embed/>
                </p:oleObj>
              </mc:Choice>
              <mc:Fallback>
                <p:oleObj name="Equation" r:id="rId30" imgW="1028520" imgH="520560" progId="Equation.DSMT4">
                  <p:embed/>
                  <p:pic>
                    <p:nvPicPr>
                      <p:cNvPr id="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830" y="1134145"/>
                        <a:ext cx="644525" cy="32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4537923" y="863284"/>
            <a:ext cx="6602" cy="5665081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641044"/>
              </p:ext>
            </p:extLst>
          </p:nvPr>
        </p:nvGraphicFramePr>
        <p:xfrm>
          <a:off x="4017924" y="6503305"/>
          <a:ext cx="1053202" cy="32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66680" imgH="330120" progId="Equation.DSMT4">
                  <p:embed/>
                </p:oleObj>
              </mc:Choice>
              <mc:Fallback>
                <p:oleObj name="Equation" r:id="rId32" imgW="1066680" imgH="330120" progId="Equation.DSMT4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24" y="6503305"/>
                        <a:ext cx="1053202" cy="326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719260" y="3695824"/>
            <a:ext cx="2618251" cy="19014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826854"/>
              </p:ext>
            </p:extLst>
          </p:nvPr>
        </p:nvGraphicFramePr>
        <p:xfrm>
          <a:off x="6085000" y="4214804"/>
          <a:ext cx="469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69800" imgH="901440" progId="Equation.DSMT4">
                  <p:embed/>
                </p:oleObj>
              </mc:Choice>
              <mc:Fallback>
                <p:oleObj name="Equation" r:id="rId34" imgW="469800" imgH="901440" progId="Equation.DSMT4">
                  <p:embed/>
                  <p:pic>
                    <p:nvPicPr>
                      <p:cNvPr id="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5000" y="4214804"/>
                        <a:ext cx="469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15527"/>
              </p:ext>
            </p:extLst>
          </p:nvPr>
        </p:nvGraphicFramePr>
        <p:xfrm>
          <a:off x="6690861" y="4178949"/>
          <a:ext cx="876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76240" imgH="330120" progId="Equation.DSMT4">
                  <p:embed/>
                </p:oleObj>
              </mc:Choice>
              <mc:Fallback>
                <p:oleObj name="Equation" r:id="rId36" imgW="876240" imgH="330120" progId="Equation.DSMT4">
                  <p:embed/>
                  <p:pic>
                    <p:nvPicPr>
                      <p:cNvPr id="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861" y="4178949"/>
                        <a:ext cx="876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466307"/>
              </p:ext>
            </p:extLst>
          </p:nvPr>
        </p:nvGraphicFramePr>
        <p:xfrm>
          <a:off x="6475413" y="4749800"/>
          <a:ext cx="187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879560" imgH="406080" progId="Equation.DSMT4">
                  <p:embed/>
                </p:oleObj>
              </mc:Choice>
              <mc:Fallback>
                <p:oleObj name="Equation" r:id="rId38" imgW="1879560" imgH="406080" progId="Equation.DSMT4">
                  <p:embed/>
                  <p:pic>
                    <p:nvPicPr>
                      <p:cNvPr id="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4749800"/>
                        <a:ext cx="1879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6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1" grpId="0" animBg="1"/>
      <p:bldP spid="31752" grpId="0" animBg="1"/>
      <p:bldP spid="31753" grpId="0" animBg="1"/>
      <p:bldP spid="31756" grpId="0" animBg="1"/>
      <p:bldP spid="31757" grpId="0" animBg="1"/>
      <p:bldP spid="31758" grpId="0" animBg="1"/>
      <p:bldP spid="31759" grpId="0" animBg="1"/>
      <p:bldP spid="31760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9E91-32F7-4C6C-8BB3-3ED4F41F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0479"/>
          </a:xfrm>
        </p:spPr>
        <p:txBody>
          <a:bodyPr>
            <a:normAutofit/>
          </a:bodyPr>
          <a:lstStyle/>
          <a:p>
            <a:r>
              <a:rPr lang="en-CA" sz="2400" dirty="0"/>
              <a:t>REVIEW:   Domain and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60FB6-075B-48AD-B1FA-B36F559B2B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044" y="774290"/>
            <a:ext cx="8633706" cy="712924"/>
          </a:xfrm>
        </p:spPr>
        <p:txBody>
          <a:bodyPr>
            <a:normAutofit lnSpcReduction="10000"/>
          </a:bodyPr>
          <a:lstStyle/>
          <a:p>
            <a:r>
              <a:rPr lang="en-CA" sz="2200" dirty="0"/>
              <a:t>The domain of a function is the collection of all the X-values that a function can have.  Use a graph to find domain: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AD47E-74BA-4B69-B083-51619C5D7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9" y="2362304"/>
            <a:ext cx="3885432" cy="2768591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E55D9276-A920-42B2-AE2D-4D0BAEE15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316" y="2515465"/>
            <a:ext cx="467872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solidFill>
                  <a:srgbClr val="FF0000"/>
                </a:solidFill>
                <a:latin typeface="+mj-lt"/>
              </a:rPr>
              <a:t>To find the domain, look at where the graph begins. </a:t>
            </a:r>
            <a:br>
              <a:rPr lang="en-CA" sz="2200" dirty="0">
                <a:solidFill>
                  <a:srgbClr val="FF0000"/>
                </a:solidFill>
                <a:latin typeface="+mj-lt"/>
              </a:rPr>
            </a:br>
            <a:r>
              <a:rPr lang="en-CA" sz="2200" dirty="0">
                <a:solidFill>
                  <a:srgbClr val="FF0000"/>
                </a:solidFill>
                <a:latin typeface="+mj-lt"/>
              </a:rPr>
              <a:t>This graph starts at x=1 and continues to the right</a:t>
            </a:r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486C7432-F350-42D3-AC50-48138784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33" y="392639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A94AF841-4EDE-411C-B8DA-5B53B8EB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382" y="4029653"/>
            <a:ext cx="133770" cy="709028"/>
          </a:xfrm>
          <a:prstGeom prst="downArrow">
            <a:avLst>
              <a:gd name="adj1" fmla="val 50000"/>
              <a:gd name="adj2" fmla="val 7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id="{5E3127FE-26D6-4A9C-BE4A-E732BD91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519" y="3537055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A85BE3DA-1283-436D-BD78-D72527EB9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968" y="3640314"/>
            <a:ext cx="118294" cy="1086769"/>
          </a:xfrm>
          <a:prstGeom prst="downArrow">
            <a:avLst>
              <a:gd name="adj1" fmla="val 50000"/>
              <a:gd name="adj2" fmla="val 7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" name="Oval 24">
            <a:extLst>
              <a:ext uri="{FF2B5EF4-FFF2-40B4-BE49-F238E27FC236}">
                <a16:creationId xmlns:a16="http://schemas.microsoft.com/office/drawing/2014/main" id="{41FE1489-4916-464A-BA50-024F268AB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905" y="3377741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3AEBBCCB-EEF5-40C4-A3B1-C03F89A27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354" y="3481000"/>
            <a:ext cx="122954" cy="1248923"/>
          </a:xfrm>
          <a:prstGeom prst="downArrow">
            <a:avLst>
              <a:gd name="adj1" fmla="val 50000"/>
              <a:gd name="adj2" fmla="val 7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5DD2DE6E-63C1-40A7-AE0A-CD0432D6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256" y="3149600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7A2760CE-0895-4D2C-8D6C-09136786E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705" y="3252859"/>
            <a:ext cx="140216" cy="1481857"/>
          </a:xfrm>
          <a:prstGeom prst="downArrow">
            <a:avLst>
              <a:gd name="adj1" fmla="val 50000"/>
              <a:gd name="adj2" fmla="val 7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5" name="Oval 24">
            <a:extLst>
              <a:ext uri="{FF2B5EF4-FFF2-40B4-BE49-F238E27FC236}">
                <a16:creationId xmlns:a16="http://schemas.microsoft.com/office/drawing/2014/main" id="{1383D669-F0F2-4AC3-8736-435B0269E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048" y="2970682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FCDE1B27-7C4C-420C-A55E-E3C6694D8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496" y="3073941"/>
            <a:ext cx="122535" cy="1675455"/>
          </a:xfrm>
          <a:prstGeom prst="downArrow">
            <a:avLst>
              <a:gd name="adj1" fmla="val 50000"/>
              <a:gd name="adj2" fmla="val 7472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3463C12E-BAF0-4797-87D5-39CD13485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64" y="4712630"/>
            <a:ext cx="3146107" cy="70069"/>
          </a:xfrm>
          <a:prstGeom prst="rect">
            <a:avLst/>
          </a:prstGeom>
          <a:solidFill>
            <a:srgbClr val="FFC000">
              <a:alpha val="4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graphicFrame>
        <p:nvGraphicFramePr>
          <p:cNvPr id="18" name="Object 81">
            <a:extLst>
              <a:ext uri="{FF2B5EF4-FFF2-40B4-BE49-F238E27FC236}">
                <a16:creationId xmlns:a16="http://schemas.microsoft.com/office/drawing/2014/main" id="{9DFDEF97-BDDE-4AEF-B424-E71EC7713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20069"/>
              </p:ext>
            </p:extLst>
          </p:nvPr>
        </p:nvGraphicFramePr>
        <p:xfrm>
          <a:off x="4255066" y="3918629"/>
          <a:ext cx="1396752" cy="32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088" imgH="330057" progId="Equation.DSMT4">
                  <p:embed/>
                </p:oleObj>
              </mc:Choice>
              <mc:Fallback>
                <p:oleObj name="Equation" r:id="rId4" imgW="1409088" imgH="330057" progId="Equation.DSMT4">
                  <p:embed/>
                  <p:pic>
                    <p:nvPicPr>
                      <p:cNvPr id="18" name="Object 81">
                        <a:extLst>
                          <a:ext uri="{FF2B5EF4-FFF2-40B4-BE49-F238E27FC236}">
                            <a16:creationId xmlns:a16="http://schemas.microsoft.com/office/drawing/2014/main" id="{9DFDEF97-BDDE-4AEF-B424-E71EC77131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066" y="3918629"/>
                        <a:ext cx="1396752" cy="327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3">
            <a:extLst>
              <a:ext uri="{FF2B5EF4-FFF2-40B4-BE49-F238E27FC236}">
                <a16:creationId xmlns:a16="http://schemas.microsoft.com/office/drawing/2014/main" id="{98A5506B-806B-4637-9CC1-9A2ADD9A3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24903"/>
              </p:ext>
            </p:extLst>
          </p:nvPr>
        </p:nvGraphicFramePr>
        <p:xfrm>
          <a:off x="5718565" y="3925368"/>
          <a:ext cx="875787" cy="34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330120" progId="Equation.DSMT4">
                  <p:embed/>
                </p:oleObj>
              </mc:Choice>
              <mc:Fallback>
                <p:oleObj name="Equation" r:id="rId6" imgW="723600" imgH="330120" progId="Equation.DSMT4">
                  <p:embed/>
                  <p:pic>
                    <p:nvPicPr>
                      <p:cNvPr id="19" name="Object 83">
                        <a:extLst>
                          <a:ext uri="{FF2B5EF4-FFF2-40B4-BE49-F238E27FC236}">
                            <a16:creationId xmlns:a16="http://schemas.microsoft.com/office/drawing/2014/main" id="{98A5506B-806B-4637-9CC1-9A2ADD9A3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565" y="3925368"/>
                        <a:ext cx="875787" cy="343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0">
            <a:extLst>
              <a:ext uri="{FF2B5EF4-FFF2-40B4-BE49-F238E27FC236}">
                <a16:creationId xmlns:a16="http://schemas.microsoft.com/office/drawing/2014/main" id="{53E36BCF-60DF-45A8-A2E6-64633201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752" y="4321173"/>
            <a:ext cx="4678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solidFill>
                  <a:srgbClr val="FF0000"/>
                </a:solidFill>
                <a:latin typeface="+mj-lt"/>
              </a:rPr>
              <a:t>The find the range, find the lowest or highest point of the graph:</a:t>
            </a:r>
          </a:p>
        </p:txBody>
      </p:sp>
      <p:sp>
        <p:nvSpPr>
          <p:cNvPr id="21" name="AutoShape 32">
            <a:extLst>
              <a:ext uri="{FF2B5EF4-FFF2-40B4-BE49-F238E27FC236}">
                <a16:creationId xmlns:a16="http://schemas.microsoft.com/office/drawing/2014/main" id="{8ED17F51-D1DE-4371-811A-D31470FF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71" y="3916316"/>
            <a:ext cx="339753" cy="111294"/>
          </a:xfrm>
          <a:prstGeom prst="leftArrow">
            <a:avLst>
              <a:gd name="adj1" fmla="val 50000"/>
              <a:gd name="adj2" fmla="val 173493"/>
            </a:avLst>
          </a:prstGeom>
          <a:solidFill>
            <a:schemeClr val="accent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EEA36ED5-06B1-481C-9AAF-4C3FB60A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35" y="3534641"/>
            <a:ext cx="703770" cy="111294"/>
          </a:xfrm>
          <a:prstGeom prst="leftArrow">
            <a:avLst>
              <a:gd name="adj1" fmla="val 50000"/>
              <a:gd name="adj2" fmla="val 173493"/>
            </a:avLst>
          </a:prstGeom>
          <a:solidFill>
            <a:schemeClr val="accent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23" name="AutoShape 32">
            <a:extLst>
              <a:ext uri="{FF2B5EF4-FFF2-40B4-BE49-F238E27FC236}">
                <a16:creationId xmlns:a16="http://schemas.microsoft.com/office/drawing/2014/main" id="{9C387955-28D4-4397-8D24-99E2055A9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07" y="3347175"/>
            <a:ext cx="1090655" cy="111294"/>
          </a:xfrm>
          <a:prstGeom prst="leftArrow">
            <a:avLst>
              <a:gd name="adj1" fmla="val 50000"/>
              <a:gd name="adj2" fmla="val 173493"/>
            </a:avLst>
          </a:prstGeom>
          <a:solidFill>
            <a:schemeClr val="accent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24" name="AutoShape 32">
            <a:extLst>
              <a:ext uri="{FF2B5EF4-FFF2-40B4-BE49-F238E27FC236}">
                <a16:creationId xmlns:a16="http://schemas.microsoft.com/office/drawing/2014/main" id="{21C7A958-BD03-4B9E-9E09-58681ACFC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49" y="3140828"/>
            <a:ext cx="1857122" cy="109945"/>
          </a:xfrm>
          <a:prstGeom prst="leftArrow">
            <a:avLst>
              <a:gd name="adj1" fmla="val 50000"/>
              <a:gd name="adj2" fmla="val 173493"/>
            </a:avLst>
          </a:prstGeom>
          <a:solidFill>
            <a:schemeClr val="accent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25" name="AutoShape 32">
            <a:extLst>
              <a:ext uri="{FF2B5EF4-FFF2-40B4-BE49-F238E27FC236}">
                <a16:creationId xmlns:a16="http://schemas.microsoft.com/office/drawing/2014/main" id="{8C2B951F-32E5-48AF-8E27-D8743034D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99" y="2806933"/>
            <a:ext cx="3307125" cy="113171"/>
          </a:xfrm>
          <a:prstGeom prst="leftArrow">
            <a:avLst>
              <a:gd name="adj1" fmla="val 50000"/>
              <a:gd name="adj2" fmla="val 173493"/>
            </a:avLst>
          </a:prstGeom>
          <a:solidFill>
            <a:schemeClr val="accent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0403D9D-96C9-4645-A05E-8C6395C35162}"/>
              </a:ext>
            </a:extLst>
          </p:cNvPr>
          <p:cNvSpPr txBox="1">
            <a:spLocks/>
          </p:cNvSpPr>
          <p:nvPr/>
        </p:nvSpPr>
        <p:spPr>
          <a:xfrm>
            <a:off x="0" y="1494248"/>
            <a:ext cx="8633706" cy="71292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The range of a function is the collection of all the Y-values that a function can have.  Use a graph to find range: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22FB1096-5DD7-442F-A54F-F2F34399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180" y="5051642"/>
            <a:ext cx="4678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solidFill>
                  <a:srgbClr val="FF0000"/>
                </a:solidFill>
                <a:latin typeface="+mj-lt"/>
              </a:rPr>
              <a:t>The lowest point of this graph is at y = 2, and then it goes up</a:t>
            </a: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172674AC-E621-412B-BD30-91B2067EB7C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233191" y="3149887"/>
            <a:ext cx="1648869" cy="78752"/>
          </a:xfrm>
          <a:prstGeom prst="rect">
            <a:avLst/>
          </a:prstGeom>
          <a:solidFill>
            <a:srgbClr val="FFC000">
              <a:alpha val="49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graphicFrame>
        <p:nvGraphicFramePr>
          <p:cNvPr id="29" name="Object 81">
            <a:extLst>
              <a:ext uri="{FF2B5EF4-FFF2-40B4-BE49-F238E27FC236}">
                <a16:creationId xmlns:a16="http://schemas.microsoft.com/office/drawing/2014/main" id="{C7849054-194D-4992-80E5-846483CE1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099461"/>
              </p:ext>
            </p:extLst>
          </p:nvPr>
        </p:nvGraphicFramePr>
        <p:xfrm>
          <a:off x="4286250" y="5884863"/>
          <a:ext cx="11445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406080" progId="Equation.DSMT4">
                  <p:embed/>
                </p:oleObj>
              </mc:Choice>
              <mc:Fallback>
                <p:oleObj name="Equation" r:id="rId8" imgW="1155600" imgH="406080" progId="Equation.DSMT4">
                  <p:embed/>
                  <p:pic>
                    <p:nvPicPr>
                      <p:cNvPr id="29" name="Object 81">
                        <a:extLst>
                          <a:ext uri="{FF2B5EF4-FFF2-40B4-BE49-F238E27FC236}">
                            <a16:creationId xmlns:a16="http://schemas.microsoft.com/office/drawing/2014/main" id="{C7849054-194D-4992-80E5-846483CE1D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5884863"/>
                        <a:ext cx="1144588" cy="40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3">
            <a:extLst>
              <a:ext uri="{FF2B5EF4-FFF2-40B4-BE49-F238E27FC236}">
                <a16:creationId xmlns:a16="http://schemas.microsoft.com/office/drawing/2014/main" id="{C9BCAA06-780D-4F37-9FD1-D130524AF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04252"/>
              </p:ext>
            </p:extLst>
          </p:nvPr>
        </p:nvGraphicFramePr>
        <p:xfrm>
          <a:off x="5570538" y="5888038"/>
          <a:ext cx="9826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406080" progId="Equation.DSMT4">
                  <p:embed/>
                </p:oleObj>
              </mc:Choice>
              <mc:Fallback>
                <p:oleObj name="Equation" r:id="rId10" imgW="812520" imgH="406080" progId="Equation.DSMT4">
                  <p:embed/>
                  <p:pic>
                    <p:nvPicPr>
                      <p:cNvPr id="30" name="Object 83">
                        <a:extLst>
                          <a:ext uri="{FF2B5EF4-FFF2-40B4-BE49-F238E27FC236}">
                            <a16:creationId xmlns:a16="http://schemas.microsoft.com/office/drawing/2014/main" id="{C9BCAA06-780D-4F37-9FD1-D130524AF4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5888038"/>
                        <a:ext cx="982662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2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57A9-922D-4A84-851E-B26FE94E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70"/>
            <a:ext cx="7467600" cy="568200"/>
          </a:xfrm>
        </p:spPr>
        <p:txBody>
          <a:bodyPr/>
          <a:lstStyle/>
          <a:p>
            <a:r>
              <a:rPr lang="en-CA" dirty="0"/>
              <a:t>Domain and Range of parabolas: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CC5B-2780-40F6-91E4-69F0CA4D83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8661" y="416126"/>
            <a:ext cx="8376699" cy="1189838"/>
          </a:xfrm>
        </p:spPr>
        <p:txBody>
          <a:bodyPr>
            <a:normAutofit/>
          </a:bodyPr>
          <a:lstStyle/>
          <a:p>
            <a:r>
              <a:rPr lang="en-CA" sz="2200" dirty="0"/>
              <a:t>Since a parabola goes towards infinity to the left and right, it can take on any x-value</a:t>
            </a:r>
          </a:p>
          <a:p>
            <a:r>
              <a:rPr lang="en-CA" sz="2200" dirty="0"/>
              <a:t>So the domain of a parabola is “All Real Numbers”</a:t>
            </a:r>
          </a:p>
        </p:txBody>
      </p:sp>
      <p:grpSp>
        <p:nvGrpSpPr>
          <p:cNvPr id="4" name="Group 117">
            <a:extLst>
              <a:ext uri="{FF2B5EF4-FFF2-40B4-BE49-F238E27FC236}">
                <a16:creationId xmlns:a16="http://schemas.microsoft.com/office/drawing/2014/main" id="{68C9FB67-0A8A-4F93-92FE-EEFD75F634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1214" y="3217201"/>
            <a:ext cx="2813050" cy="3479800"/>
            <a:chOff x="-192" y="549"/>
            <a:chExt cx="2873" cy="3222"/>
          </a:xfrm>
        </p:grpSpPr>
        <p:sp>
          <p:nvSpPr>
            <p:cNvPr id="5" name="AutoShape 116">
              <a:extLst>
                <a:ext uri="{FF2B5EF4-FFF2-40B4-BE49-F238E27FC236}">
                  <a16:creationId xmlns:a16="http://schemas.microsoft.com/office/drawing/2014/main" id="{377DB937-D2BA-4FC5-B33B-3F6ADDE107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549"/>
              <a:ext cx="2873" cy="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118">
              <a:extLst>
                <a:ext uri="{FF2B5EF4-FFF2-40B4-BE49-F238E27FC236}">
                  <a16:creationId xmlns:a16="http://schemas.microsoft.com/office/drawing/2014/main" id="{C0780B5C-D68B-424B-9CA5-51A8CDD6C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555"/>
              <a:ext cx="2867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" name="Line 119">
              <a:extLst>
                <a:ext uri="{FF2B5EF4-FFF2-40B4-BE49-F238E27FC236}">
                  <a16:creationId xmlns:a16="http://schemas.microsoft.com/office/drawing/2014/main" id="{C5143627-1472-4BE4-9326-7DBDD4A2B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120">
              <a:extLst>
                <a:ext uri="{FF2B5EF4-FFF2-40B4-BE49-F238E27FC236}">
                  <a16:creationId xmlns:a16="http://schemas.microsoft.com/office/drawing/2014/main" id="{F85FE04F-B0C5-433E-8E31-D2B3C5218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21">
              <a:extLst>
                <a:ext uri="{FF2B5EF4-FFF2-40B4-BE49-F238E27FC236}">
                  <a16:creationId xmlns:a16="http://schemas.microsoft.com/office/drawing/2014/main" id="{DD3F3284-D1E1-4996-996E-5A0F7128F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22">
              <a:extLst>
                <a:ext uri="{FF2B5EF4-FFF2-40B4-BE49-F238E27FC236}">
                  <a16:creationId xmlns:a16="http://schemas.microsoft.com/office/drawing/2014/main" id="{480E21F8-AA47-4796-A81A-1CF078507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23">
              <a:extLst>
                <a:ext uri="{FF2B5EF4-FFF2-40B4-BE49-F238E27FC236}">
                  <a16:creationId xmlns:a16="http://schemas.microsoft.com/office/drawing/2014/main" id="{07AF6DB7-D587-4003-BE8D-A7B64D33D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4">
              <a:extLst>
                <a:ext uri="{FF2B5EF4-FFF2-40B4-BE49-F238E27FC236}">
                  <a16:creationId xmlns:a16="http://schemas.microsoft.com/office/drawing/2014/main" id="{4D8E2D7E-DF58-4E16-89B8-A33B0BC17A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25">
              <a:extLst>
                <a:ext uri="{FF2B5EF4-FFF2-40B4-BE49-F238E27FC236}">
                  <a16:creationId xmlns:a16="http://schemas.microsoft.com/office/drawing/2014/main" id="{BABD9D96-04A3-4CDC-B234-8DFC23A8B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26">
              <a:extLst>
                <a:ext uri="{FF2B5EF4-FFF2-40B4-BE49-F238E27FC236}">
                  <a16:creationId xmlns:a16="http://schemas.microsoft.com/office/drawing/2014/main" id="{B5FCB563-5123-49D8-879C-F2327EB93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27">
              <a:extLst>
                <a:ext uri="{FF2B5EF4-FFF2-40B4-BE49-F238E27FC236}">
                  <a16:creationId xmlns:a16="http://schemas.microsoft.com/office/drawing/2014/main" id="{6F8F27CA-9F87-4E05-A299-B047061BF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28">
              <a:extLst>
                <a:ext uri="{FF2B5EF4-FFF2-40B4-BE49-F238E27FC236}">
                  <a16:creationId xmlns:a16="http://schemas.microsoft.com/office/drawing/2014/main" id="{AFC3928C-1175-434E-9D2A-CEE69D56E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6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29">
              <a:extLst>
                <a:ext uri="{FF2B5EF4-FFF2-40B4-BE49-F238E27FC236}">
                  <a16:creationId xmlns:a16="http://schemas.microsoft.com/office/drawing/2014/main" id="{93ABA01E-EF9F-4A76-AA72-CC31439CA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0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30">
              <a:extLst>
                <a:ext uri="{FF2B5EF4-FFF2-40B4-BE49-F238E27FC236}">
                  <a16:creationId xmlns:a16="http://schemas.microsoft.com/office/drawing/2014/main" id="{A595131B-D8F2-425E-90BC-7B11125A8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3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31">
              <a:extLst>
                <a:ext uri="{FF2B5EF4-FFF2-40B4-BE49-F238E27FC236}">
                  <a16:creationId xmlns:a16="http://schemas.microsoft.com/office/drawing/2014/main" id="{64885DB6-5E38-4515-9027-FFB5F7E68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9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32">
              <a:extLst>
                <a:ext uri="{FF2B5EF4-FFF2-40B4-BE49-F238E27FC236}">
                  <a16:creationId xmlns:a16="http://schemas.microsoft.com/office/drawing/2014/main" id="{F5709ED6-CF8A-45FA-A962-291D0D00A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33">
              <a:extLst>
                <a:ext uri="{FF2B5EF4-FFF2-40B4-BE49-F238E27FC236}">
                  <a16:creationId xmlns:a16="http://schemas.microsoft.com/office/drawing/2014/main" id="{9B63CBF4-6AE7-48E9-AC4B-0C551C34A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7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34">
              <a:extLst>
                <a:ext uri="{FF2B5EF4-FFF2-40B4-BE49-F238E27FC236}">
                  <a16:creationId xmlns:a16="http://schemas.microsoft.com/office/drawing/2014/main" id="{DD2D89D8-FF53-479B-A60F-87F47146A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35">
              <a:extLst>
                <a:ext uri="{FF2B5EF4-FFF2-40B4-BE49-F238E27FC236}">
                  <a16:creationId xmlns:a16="http://schemas.microsoft.com/office/drawing/2014/main" id="{91FF3CEF-CC6E-438A-BDF9-EE6728BDD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36">
              <a:extLst>
                <a:ext uri="{FF2B5EF4-FFF2-40B4-BE49-F238E27FC236}">
                  <a16:creationId xmlns:a16="http://schemas.microsoft.com/office/drawing/2014/main" id="{615D380F-8218-4511-94E1-9A464AD21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37">
              <a:extLst>
                <a:ext uri="{FF2B5EF4-FFF2-40B4-BE49-F238E27FC236}">
                  <a16:creationId xmlns:a16="http://schemas.microsoft.com/office/drawing/2014/main" id="{F0110824-3729-4805-B978-B7E4885B6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38">
              <a:extLst>
                <a:ext uri="{FF2B5EF4-FFF2-40B4-BE49-F238E27FC236}">
                  <a16:creationId xmlns:a16="http://schemas.microsoft.com/office/drawing/2014/main" id="{2BF8C1FF-FA17-4D39-BCFC-69E36C22E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7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39">
              <a:extLst>
                <a:ext uri="{FF2B5EF4-FFF2-40B4-BE49-F238E27FC236}">
                  <a16:creationId xmlns:a16="http://schemas.microsoft.com/office/drawing/2014/main" id="{7A561C83-D066-4E01-ADBE-CCB59AB67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555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40">
              <a:extLst>
                <a:ext uri="{FF2B5EF4-FFF2-40B4-BE49-F238E27FC236}">
                  <a16:creationId xmlns:a16="http://schemas.microsoft.com/office/drawing/2014/main" id="{F83EBF1C-0398-463D-8F60-CBB731717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561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41">
              <a:extLst>
                <a:ext uri="{FF2B5EF4-FFF2-40B4-BE49-F238E27FC236}">
                  <a16:creationId xmlns:a16="http://schemas.microsoft.com/office/drawing/2014/main" id="{FD2D85C3-2E16-4D70-8D5F-F7BBB9869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351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42">
              <a:extLst>
                <a:ext uri="{FF2B5EF4-FFF2-40B4-BE49-F238E27FC236}">
                  <a16:creationId xmlns:a16="http://schemas.microsoft.com/office/drawing/2014/main" id="{809AD261-8D66-431C-8D36-8C219C896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357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43">
              <a:extLst>
                <a:ext uri="{FF2B5EF4-FFF2-40B4-BE49-F238E27FC236}">
                  <a16:creationId xmlns:a16="http://schemas.microsoft.com/office/drawing/2014/main" id="{27883EE5-1E30-4955-8F73-D552ECDB6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153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44">
              <a:extLst>
                <a:ext uri="{FF2B5EF4-FFF2-40B4-BE49-F238E27FC236}">
                  <a16:creationId xmlns:a16="http://schemas.microsoft.com/office/drawing/2014/main" id="{3DE68E51-3825-4CEA-8A94-18979B13C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3159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45">
              <a:extLst>
                <a:ext uri="{FF2B5EF4-FFF2-40B4-BE49-F238E27FC236}">
                  <a16:creationId xmlns:a16="http://schemas.microsoft.com/office/drawing/2014/main" id="{F3F84727-5552-4A70-940C-21650DB12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751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146">
              <a:extLst>
                <a:ext uri="{FF2B5EF4-FFF2-40B4-BE49-F238E27FC236}">
                  <a16:creationId xmlns:a16="http://schemas.microsoft.com/office/drawing/2014/main" id="{C6D7DC24-F606-4C85-B3A8-40C19D611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757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147">
              <a:extLst>
                <a:ext uri="{FF2B5EF4-FFF2-40B4-BE49-F238E27FC236}">
                  <a16:creationId xmlns:a16="http://schemas.microsoft.com/office/drawing/2014/main" id="{54EA2A16-4A40-4DCD-B785-3186C09A3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553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148">
              <a:extLst>
                <a:ext uri="{FF2B5EF4-FFF2-40B4-BE49-F238E27FC236}">
                  <a16:creationId xmlns:a16="http://schemas.microsoft.com/office/drawing/2014/main" id="{F822AF77-7557-4BC5-89BA-95391B579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559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149">
              <a:extLst>
                <a:ext uri="{FF2B5EF4-FFF2-40B4-BE49-F238E27FC236}">
                  <a16:creationId xmlns:a16="http://schemas.microsoft.com/office/drawing/2014/main" id="{EC15132C-8508-44DA-A5F0-A71BBD87D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355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150">
              <a:extLst>
                <a:ext uri="{FF2B5EF4-FFF2-40B4-BE49-F238E27FC236}">
                  <a16:creationId xmlns:a16="http://schemas.microsoft.com/office/drawing/2014/main" id="{88C78D2A-111C-491B-AD3C-5FA71E137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361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151">
              <a:extLst>
                <a:ext uri="{FF2B5EF4-FFF2-40B4-BE49-F238E27FC236}">
                  <a16:creationId xmlns:a16="http://schemas.microsoft.com/office/drawing/2014/main" id="{5B81EF34-EFFB-4887-BBDD-7F95BE8B5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151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152">
              <a:extLst>
                <a:ext uri="{FF2B5EF4-FFF2-40B4-BE49-F238E27FC236}">
                  <a16:creationId xmlns:a16="http://schemas.microsoft.com/office/drawing/2014/main" id="{F2A3E96B-2287-4560-9B91-16332FA83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157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153">
              <a:extLst>
                <a:ext uri="{FF2B5EF4-FFF2-40B4-BE49-F238E27FC236}">
                  <a16:creationId xmlns:a16="http://schemas.microsoft.com/office/drawing/2014/main" id="{87AA9184-BC21-480A-A41F-9CE3C2EBD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953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154">
              <a:extLst>
                <a:ext uri="{FF2B5EF4-FFF2-40B4-BE49-F238E27FC236}">
                  <a16:creationId xmlns:a16="http://schemas.microsoft.com/office/drawing/2014/main" id="{E9A873F1-59BB-46DF-ABD8-9FEE0044E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959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155">
              <a:extLst>
                <a:ext uri="{FF2B5EF4-FFF2-40B4-BE49-F238E27FC236}">
                  <a16:creationId xmlns:a16="http://schemas.microsoft.com/office/drawing/2014/main" id="{C3958E95-5F17-4B4C-8221-121E9DC5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755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156">
              <a:extLst>
                <a:ext uri="{FF2B5EF4-FFF2-40B4-BE49-F238E27FC236}">
                  <a16:creationId xmlns:a16="http://schemas.microsoft.com/office/drawing/2014/main" id="{67F69146-AD2B-45B4-A54B-F920FD3F1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761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157">
              <a:extLst>
                <a:ext uri="{FF2B5EF4-FFF2-40B4-BE49-F238E27FC236}">
                  <a16:creationId xmlns:a16="http://schemas.microsoft.com/office/drawing/2014/main" id="{C2CA4578-0FB8-48EB-8A3C-01D87CEDC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557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158">
              <a:extLst>
                <a:ext uri="{FF2B5EF4-FFF2-40B4-BE49-F238E27FC236}">
                  <a16:creationId xmlns:a16="http://schemas.microsoft.com/office/drawing/2014/main" id="{D661C18A-9073-4B50-86FE-1E55FEE29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563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159">
              <a:extLst>
                <a:ext uri="{FF2B5EF4-FFF2-40B4-BE49-F238E27FC236}">
                  <a16:creationId xmlns:a16="http://schemas.microsoft.com/office/drawing/2014/main" id="{38894438-EE70-4051-B399-C41418154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353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160">
              <a:extLst>
                <a:ext uri="{FF2B5EF4-FFF2-40B4-BE49-F238E27FC236}">
                  <a16:creationId xmlns:a16="http://schemas.microsoft.com/office/drawing/2014/main" id="{3B7A5E4C-282B-4488-A279-04AAA7D75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359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161">
              <a:extLst>
                <a:ext uri="{FF2B5EF4-FFF2-40B4-BE49-F238E27FC236}">
                  <a16:creationId xmlns:a16="http://schemas.microsoft.com/office/drawing/2014/main" id="{28978167-42AF-4952-B512-A8E496987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155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162">
              <a:extLst>
                <a:ext uri="{FF2B5EF4-FFF2-40B4-BE49-F238E27FC236}">
                  <a16:creationId xmlns:a16="http://schemas.microsoft.com/office/drawing/2014/main" id="{7F7EAE4F-3F00-4CC3-928A-2DDF677E6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1161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163">
              <a:extLst>
                <a:ext uri="{FF2B5EF4-FFF2-40B4-BE49-F238E27FC236}">
                  <a16:creationId xmlns:a16="http://schemas.microsoft.com/office/drawing/2014/main" id="{A2184CCF-C49A-45A5-91D5-1EC13BA13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957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164">
              <a:extLst>
                <a:ext uri="{FF2B5EF4-FFF2-40B4-BE49-F238E27FC236}">
                  <a16:creationId xmlns:a16="http://schemas.microsoft.com/office/drawing/2014/main" id="{57145736-172B-4CE5-91B2-2A208BCDC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963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165">
              <a:extLst>
                <a:ext uri="{FF2B5EF4-FFF2-40B4-BE49-F238E27FC236}">
                  <a16:creationId xmlns:a16="http://schemas.microsoft.com/office/drawing/2014/main" id="{08626CE3-C9AE-48D6-B497-BA4F49AA8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753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166">
              <a:extLst>
                <a:ext uri="{FF2B5EF4-FFF2-40B4-BE49-F238E27FC236}">
                  <a16:creationId xmlns:a16="http://schemas.microsoft.com/office/drawing/2014/main" id="{3F4B4D8B-FEEF-4231-BE29-704F30BE8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759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167">
              <a:extLst>
                <a:ext uri="{FF2B5EF4-FFF2-40B4-BE49-F238E27FC236}">
                  <a16:creationId xmlns:a16="http://schemas.microsoft.com/office/drawing/2014/main" id="{9BF9AB7D-4EDC-45D3-A0E5-574AC33D8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949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168">
              <a:extLst>
                <a:ext uri="{FF2B5EF4-FFF2-40B4-BE49-F238E27FC236}">
                  <a16:creationId xmlns:a16="http://schemas.microsoft.com/office/drawing/2014/main" id="{E92CD909-EE0B-4710-A9B5-64DC166B1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955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169">
              <a:extLst>
                <a:ext uri="{FF2B5EF4-FFF2-40B4-BE49-F238E27FC236}">
                  <a16:creationId xmlns:a16="http://schemas.microsoft.com/office/drawing/2014/main" id="{862ACC6F-6213-4240-BA1F-F93FC5704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961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170">
              <a:extLst>
                <a:ext uri="{FF2B5EF4-FFF2-40B4-BE49-F238E27FC236}">
                  <a16:creationId xmlns:a16="http://schemas.microsoft.com/office/drawing/2014/main" id="{43EE4391-12AD-4F27-BD0E-87988FA43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6" y="2967"/>
              <a:ext cx="286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171">
              <a:extLst>
                <a:ext uri="{FF2B5EF4-FFF2-40B4-BE49-F238E27FC236}">
                  <a16:creationId xmlns:a16="http://schemas.microsoft.com/office/drawing/2014/main" id="{38EFFAEB-2C8A-47C0-B121-CF8815A8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2769"/>
              <a:ext cx="4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0" name="Freeform 172">
              <a:extLst>
                <a:ext uri="{FF2B5EF4-FFF2-40B4-BE49-F238E27FC236}">
                  <a16:creationId xmlns:a16="http://schemas.microsoft.com/office/drawing/2014/main" id="{1C1097E4-D444-4BE0-A1BA-2F170F8CC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907"/>
              <a:ext cx="26" cy="108"/>
            </a:xfrm>
            <a:custGeom>
              <a:avLst/>
              <a:gdLst>
                <a:gd name="T0" fmla="*/ 0 w 26"/>
                <a:gd name="T1" fmla="*/ 0 h 108"/>
                <a:gd name="T2" fmla="*/ 26 w 26"/>
                <a:gd name="T3" fmla="*/ 54 h 108"/>
                <a:gd name="T4" fmla="*/ 0 w 26"/>
                <a:gd name="T5" fmla="*/ 108 h 108"/>
                <a:gd name="T6" fmla="*/ 0 w 26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8"/>
                <a:gd name="T14" fmla="*/ 26 w 2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8">
                  <a:moveTo>
                    <a:pt x="0" y="0"/>
                  </a:moveTo>
                  <a:lnTo>
                    <a:pt x="26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" name="Line 173">
              <a:extLst>
                <a:ext uri="{FF2B5EF4-FFF2-40B4-BE49-F238E27FC236}">
                  <a16:creationId xmlns:a16="http://schemas.microsoft.com/office/drawing/2014/main" id="{0A59462C-BA1E-46D1-925D-E7FE6EB45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9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174">
              <a:extLst>
                <a:ext uri="{FF2B5EF4-FFF2-40B4-BE49-F238E27FC236}">
                  <a16:creationId xmlns:a16="http://schemas.microsoft.com/office/drawing/2014/main" id="{B78DC9F2-A958-4235-991E-5F03C071D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2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175">
              <a:extLst>
                <a:ext uri="{FF2B5EF4-FFF2-40B4-BE49-F238E27FC236}">
                  <a16:creationId xmlns:a16="http://schemas.microsoft.com/office/drawing/2014/main" id="{6F710426-B4E0-4551-AF3B-520D3472F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5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176">
              <a:extLst>
                <a:ext uri="{FF2B5EF4-FFF2-40B4-BE49-F238E27FC236}">
                  <a16:creationId xmlns:a16="http://schemas.microsoft.com/office/drawing/2014/main" id="{4A7FD747-C85A-4937-B4AA-CA2A8CD6D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555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177">
              <a:extLst>
                <a:ext uri="{FF2B5EF4-FFF2-40B4-BE49-F238E27FC236}">
                  <a16:creationId xmlns:a16="http://schemas.microsoft.com/office/drawing/2014/main" id="{EDF719E0-7950-487E-8FD5-8B1135F65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543"/>
              <a:ext cx="4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6" name="Freeform 178">
              <a:extLst>
                <a:ext uri="{FF2B5EF4-FFF2-40B4-BE49-F238E27FC236}">
                  <a16:creationId xmlns:a16="http://schemas.microsoft.com/office/drawing/2014/main" id="{7EF12CD8-8EF5-4AD3-BC18-84AF05973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561"/>
              <a:ext cx="51" cy="54"/>
            </a:xfrm>
            <a:custGeom>
              <a:avLst/>
              <a:gdLst>
                <a:gd name="T0" fmla="*/ 0 w 51"/>
                <a:gd name="T1" fmla="*/ 54 h 54"/>
                <a:gd name="T2" fmla="*/ 26 w 51"/>
                <a:gd name="T3" fmla="*/ 0 h 54"/>
                <a:gd name="T4" fmla="*/ 51 w 51"/>
                <a:gd name="T5" fmla="*/ 54 h 54"/>
                <a:gd name="T6" fmla="*/ 0 w 51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4"/>
                <a:gd name="T14" fmla="*/ 51 w 5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4">
                  <a:moveTo>
                    <a:pt x="0" y="54"/>
                  </a:moveTo>
                  <a:lnTo>
                    <a:pt x="26" y="0"/>
                  </a:lnTo>
                  <a:lnTo>
                    <a:pt x="51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7" name="Rectangle 179">
              <a:extLst>
                <a:ext uri="{FF2B5EF4-FFF2-40B4-BE49-F238E27FC236}">
                  <a16:creationId xmlns:a16="http://schemas.microsoft.com/office/drawing/2014/main" id="{14A6855D-7585-4451-96FD-D30E53624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555"/>
              <a:ext cx="2867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8" name="Line 180">
              <a:extLst>
                <a:ext uri="{FF2B5EF4-FFF2-40B4-BE49-F238E27FC236}">
                  <a16:creationId xmlns:a16="http://schemas.microsoft.com/office/drawing/2014/main" id="{BCCFD359-559F-4FDE-BF04-48AAA8BE2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181">
              <a:extLst>
                <a:ext uri="{FF2B5EF4-FFF2-40B4-BE49-F238E27FC236}">
                  <a16:creationId xmlns:a16="http://schemas.microsoft.com/office/drawing/2014/main" id="{15CC5833-E60F-4F24-ACE7-098DE8416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2997"/>
              <a:ext cx="8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70" name="Line 182">
              <a:extLst>
                <a:ext uri="{FF2B5EF4-FFF2-40B4-BE49-F238E27FC236}">
                  <a16:creationId xmlns:a16="http://schemas.microsoft.com/office/drawing/2014/main" id="{8A2FCD37-4813-4EE9-8D35-899670B5B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183">
              <a:extLst>
                <a:ext uri="{FF2B5EF4-FFF2-40B4-BE49-F238E27FC236}">
                  <a16:creationId xmlns:a16="http://schemas.microsoft.com/office/drawing/2014/main" id="{9F01B0F4-BD03-4567-B57E-FDB7D8D0C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" y="2997"/>
              <a:ext cx="8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72" name="Line 184">
              <a:extLst>
                <a:ext uri="{FF2B5EF4-FFF2-40B4-BE49-F238E27FC236}">
                  <a16:creationId xmlns:a16="http://schemas.microsoft.com/office/drawing/2014/main" id="{91E6CDF3-C0D5-495D-B4AE-26F1DCA64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185">
              <a:extLst>
                <a:ext uri="{FF2B5EF4-FFF2-40B4-BE49-F238E27FC236}">
                  <a16:creationId xmlns:a16="http://schemas.microsoft.com/office/drawing/2014/main" id="{16E7A3C7-9B10-470A-9307-981074EEC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997"/>
              <a:ext cx="8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74" name="Line 186">
              <a:extLst>
                <a:ext uri="{FF2B5EF4-FFF2-40B4-BE49-F238E27FC236}">
                  <a16:creationId xmlns:a16="http://schemas.microsoft.com/office/drawing/2014/main" id="{F5772F03-F541-4794-8593-8E8C317567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187">
              <a:extLst>
                <a:ext uri="{FF2B5EF4-FFF2-40B4-BE49-F238E27FC236}">
                  <a16:creationId xmlns:a16="http://schemas.microsoft.com/office/drawing/2014/main" id="{FC031C12-877E-474F-806F-2F49A50A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2997"/>
              <a:ext cx="8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76" name="Line 188">
              <a:extLst>
                <a:ext uri="{FF2B5EF4-FFF2-40B4-BE49-F238E27FC236}">
                  <a16:creationId xmlns:a16="http://schemas.microsoft.com/office/drawing/2014/main" id="{F1F3DF75-7F2F-4CFC-B59A-A6018783D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Rectangle 189">
              <a:extLst>
                <a:ext uri="{FF2B5EF4-FFF2-40B4-BE49-F238E27FC236}">
                  <a16:creationId xmlns:a16="http://schemas.microsoft.com/office/drawing/2014/main" id="{FFEBE2C8-D9AD-4514-95F5-D498D6D5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" y="2997"/>
              <a:ext cx="8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78" name="Rectangle 190">
              <a:extLst>
                <a:ext uri="{FF2B5EF4-FFF2-40B4-BE49-F238E27FC236}">
                  <a16:creationId xmlns:a16="http://schemas.microsoft.com/office/drawing/2014/main" id="{5E816053-DFE7-4ADE-9E4E-470908040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997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9" name="Line 191">
              <a:extLst>
                <a:ext uri="{FF2B5EF4-FFF2-40B4-BE49-F238E27FC236}">
                  <a16:creationId xmlns:a16="http://schemas.microsoft.com/office/drawing/2014/main" id="{643E011C-B216-4E06-97FE-E291A728C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192">
              <a:extLst>
                <a:ext uri="{FF2B5EF4-FFF2-40B4-BE49-F238E27FC236}">
                  <a16:creationId xmlns:a16="http://schemas.microsoft.com/office/drawing/2014/main" id="{9537B974-B3F7-46B0-BDFC-DF77F7E63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" y="2997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1" name="Line 193">
              <a:extLst>
                <a:ext uri="{FF2B5EF4-FFF2-40B4-BE49-F238E27FC236}">
                  <a16:creationId xmlns:a16="http://schemas.microsoft.com/office/drawing/2014/main" id="{14D16435-8E99-495A-BBE6-9BA784960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194">
              <a:extLst>
                <a:ext uri="{FF2B5EF4-FFF2-40B4-BE49-F238E27FC236}">
                  <a16:creationId xmlns:a16="http://schemas.microsoft.com/office/drawing/2014/main" id="{5CA3A839-238D-41EC-9607-DC1AC74E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2997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3" name="Line 195">
              <a:extLst>
                <a:ext uri="{FF2B5EF4-FFF2-40B4-BE49-F238E27FC236}">
                  <a16:creationId xmlns:a16="http://schemas.microsoft.com/office/drawing/2014/main" id="{6D34C1AF-4238-4456-BD1F-1C36AB12F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196">
              <a:extLst>
                <a:ext uri="{FF2B5EF4-FFF2-40B4-BE49-F238E27FC236}">
                  <a16:creationId xmlns:a16="http://schemas.microsoft.com/office/drawing/2014/main" id="{9A892C12-9A86-43E6-8475-C3DB8C514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2997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85" name="Line 197">
              <a:extLst>
                <a:ext uri="{FF2B5EF4-FFF2-40B4-BE49-F238E27FC236}">
                  <a16:creationId xmlns:a16="http://schemas.microsoft.com/office/drawing/2014/main" id="{1A3CFCE5-FBB3-4065-9EAF-1C994B25E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Rectangle 198">
              <a:extLst>
                <a:ext uri="{FF2B5EF4-FFF2-40B4-BE49-F238E27FC236}">
                  <a16:creationId xmlns:a16="http://schemas.microsoft.com/office/drawing/2014/main" id="{4EAC86B0-FC43-44CA-975F-2A544063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" y="2997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7" name="Line 199">
              <a:extLst>
                <a:ext uri="{FF2B5EF4-FFF2-40B4-BE49-F238E27FC236}">
                  <a16:creationId xmlns:a16="http://schemas.microsoft.com/office/drawing/2014/main" id="{8BA140A7-566F-409F-8F3F-D1D9FF8E0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7" y="2931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Rectangle 200">
              <a:extLst>
                <a:ext uri="{FF2B5EF4-FFF2-40B4-BE49-F238E27FC236}">
                  <a16:creationId xmlns:a16="http://schemas.microsoft.com/office/drawing/2014/main" id="{E34CBF39-CDDF-492E-891C-F70EE2B6E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997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89" name="Rectangle 201">
              <a:extLst>
                <a:ext uri="{FF2B5EF4-FFF2-40B4-BE49-F238E27FC236}">
                  <a16:creationId xmlns:a16="http://schemas.microsoft.com/office/drawing/2014/main" id="{A4147C52-DDC7-4ECB-AD12-6BEFA39D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3297"/>
              <a:ext cx="8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0" name="Line 202">
              <a:extLst>
                <a:ext uri="{FF2B5EF4-FFF2-40B4-BE49-F238E27FC236}">
                  <a16:creationId xmlns:a16="http://schemas.microsoft.com/office/drawing/2014/main" id="{902BBA6B-E061-41DE-993E-64A0989EF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0" y="3357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203">
              <a:extLst>
                <a:ext uri="{FF2B5EF4-FFF2-40B4-BE49-F238E27FC236}">
                  <a16:creationId xmlns:a16="http://schemas.microsoft.com/office/drawing/2014/main" id="{D8D14EF8-60A9-4049-91EC-226FCC67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99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92" name="Line 204">
              <a:extLst>
                <a:ext uri="{FF2B5EF4-FFF2-40B4-BE49-F238E27FC236}">
                  <a16:creationId xmlns:a16="http://schemas.microsoft.com/office/drawing/2014/main" id="{749C05B7-119B-4428-8227-153CA98CC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0" y="2559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205">
              <a:extLst>
                <a:ext uri="{FF2B5EF4-FFF2-40B4-BE49-F238E27FC236}">
                  <a16:creationId xmlns:a16="http://schemas.microsoft.com/office/drawing/2014/main" id="{0E5C760E-FBE4-4403-A8FA-302933A18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97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94" name="Line 206">
              <a:extLst>
                <a:ext uri="{FF2B5EF4-FFF2-40B4-BE49-F238E27FC236}">
                  <a16:creationId xmlns:a16="http://schemas.microsoft.com/office/drawing/2014/main" id="{55428B84-27ED-4985-A5D5-2E9726ED3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0" y="2157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207">
              <a:extLst>
                <a:ext uri="{FF2B5EF4-FFF2-40B4-BE49-F238E27FC236}">
                  <a16:creationId xmlns:a16="http://schemas.microsoft.com/office/drawing/2014/main" id="{DC85CE83-E635-4F12-8467-C09EBFB3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701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96" name="Line 208">
              <a:extLst>
                <a:ext uri="{FF2B5EF4-FFF2-40B4-BE49-F238E27FC236}">
                  <a16:creationId xmlns:a16="http://schemas.microsoft.com/office/drawing/2014/main" id="{54281712-9D03-4D69-9C8F-61F4F668B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0" y="1761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209">
              <a:extLst>
                <a:ext uri="{FF2B5EF4-FFF2-40B4-BE49-F238E27FC236}">
                  <a16:creationId xmlns:a16="http://schemas.microsoft.com/office/drawing/2014/main" id="{CFF9899D-9E7D-4546-B388-0768C270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299"/>
              <a:ext cx="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98" name="Line 210">
              <a:extLst>
                <a:ext uri="{FF2B5EF4-FFF2-40B4-BE49-F238E27FC236}">
                  <a16:creationId xmlns:a16="http://schemas.microsoft.com/office/drawing/2014/main" id="{FEC7FE0F-FBA5-46EE-94B7-0481C54C2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0" y="1359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211">
              <a:extLst>
                <a:ext uri="{FF2B5EF4-FFF2-40B4-BE49-F238E27FC236}">
                  <a16:creationId xmlns:a16="http://schemas.microsoft.com/office/drawing/2014/main" id="{5DDDFAB8-1F63-43F1-A1F0-11AB8D169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903"/>
              <a:ext cx="8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00" name="Line 212">
              <a:extLst>
                <a:ext uri="{FF2B5EF4-FFF2-40B4-BE49-F238E27FC236}">
                  <a16:creationId xmlns:a16="http://schemas.microsoft.com/office/drawing/2014/main" id="{B409B30D-DC07-4E5A-B541-6B4184D24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0" y="963"/>
              <a:ext cx="3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Line 213">
              <a:extLst>
                <a:ext uri="{FF2B5EF4-FFF2-40B4-BE49-F238E27FC236}">
                  <a16:creationId xmlns:a16="http://schemas.microsoft.com/office/drawing/2014/main" id="{3E2B18FF-0E47-470E-B09A-AF9C31936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" y="525"/>
              <a:ext cx="5" cy="3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Freeform 214">
              <a:extLst>
                <a:ext uri="{FF2B5EF4-FFF2-40B4-BE49-F238E27FC236}">
                  <a16:creationId xmlns:a16="http://schemas.microsoft.com/office/drawing/2014/main" id="{D501B346-19A1-4B4E-893B-2369153C9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" y="525"/>
              <a:ext cx="1790" cy="2832"/>
            </a:xfrm>
            <a:custGeom>
              <a:avLst/>
              <a:gdLst>
                <a:gd name="T0" fmla="*/ 13759 w 638"/>
                <a:gd name="T1" fmla="*/ 9797760 h 472"/>
                <a:gd name="T2" fmla="*/ 30234 w 638"/>
                <a:gd name="T3" fmla="*/ 19035649 h 472"/>
                <a:gd name="T4" fmla="*/ 46403 w 638"/>
                <a:gd name="T5" fmla="*/ 27993605 h 472"/>
                <a:gd name="T6" fmla="*/ 62964 w 638"/>
                <a:gd name="T7" fmla="*/ 36671619 h 472"/>
                <a:gd name="T8" fmla="*/ 79442 w 638"/>
                <a:gd name="T9" fmla="*/ 45069696 h 472"/>
                <a:gd name="T10" fmla="*/ 95608 w 638"/>
                <a:gd name="T11" fmla="*/ 52907914 h 472"/>
                <a:gd name="T12" fmla="*/ 112147 w 638"/>
                <a:gd name="T13" fmla="*/ 60466184 h 472"/>
                <a:gd name="T14" fmla="*/ 128818 w 638"/>
                <a:gd name="T15" fmla="*/ 67464583 h 472"/>
                <a:gd name="T16" fmla="*/ 144813 w 638"/>
                <a:gd name="T17" fmla="*/ 74183045 h 472"/>
                <a:gd name="T18" fmla="*/ 161487 w 638"/>
                <a:gd name="T19" fmla="*/ 80621571 h 472"/>
                <a:gd name="T20" fmla="*/ 178024 w 638"/>
                <a:gd name="T21" fmla="*/ 86500226 h 472"/>
                <a:gd name="T22" fmla="*/ 194193 w 638"/>
                <a:gd name="T23" fmla="*/ 92378880 h 472"/>
                <a:gd name="T24" fmla="*/ 210667 w 638"/>
                <a:gd name="T25" fmla="*/ 97417727 h 472"/>
                <a:gd name="T26" fmla="*/ 227207 w 638"/>
                <a:gd name="T27" fmla="*/ 102456598 h 472"/>
                <a:gd name="T28" fmla="*/ 243398 w 638"/>
                <a:gd name="T29" fmla="*/ 106935572 h 472"/>
                <a:gd name="T30" fmla="*/ 259873 w 638"/>
                <a:gd name="T31" fmla="*/ 111134611 h 472"/>
                <a:gd name="T32" fmla="*/ 276594 w 638"/>
                <a:gd name="T33" fmla="*/ 114773778 h 472"/>
                <a:gd name="T34" fmla="*/ 292581 w 638"/>
                <a:gd name="T35" fmla="*/ 118412945 h 472"/>
                <a:gd name="T36" fmla="*/ 309252 w 638"/>
                <a:gd name="T37" fmla="*/ 121212305 h 472"/>
                <a:gd name="T38" fmla="*/ 325800 w 638"/>
                <a:gd name="T39" fmla="*/ 124011664 h 472"/>
                <a:gd name="T40" fmla="*/ 341969 w 638"/>
                <a:gd name="T41" fmla="*/ 126251151 h 472"/>
                <a:gd name="T42" fmla="*/ 358457 w 638"/>
                <a:gd name="T43" fmla="*/ 128210703 h 472"/>
                <a:gd name="T44" fmla="*/ 375179 w 638"/>
                <a:gd name="T45" fmla="*/ 129610382 h 472"/>
                <a:gd name="T46" fmla="*/ 391174 w 638"/>
                <a:gd name="T47" fmla="*/ 131010062 h 472"/>
                <a:gd name="T48" fmla="*/ 407845 w 638"/>
                <a:gd name="T49" fmla="*/ 131849870 h 472"/>
                <a:gd name="T50" fmla="*/ 424384 w 638"/>
                <a:gd name="T51" fmla="*/ 132129806 h 472"/>
                <a:gd name="T52" fmla="*/ 440379 w 638"/>
                <a:gd name="T53" fmla="*/ 132129806 h 472"/>
                <a:gd name="T54" fmla="*/ 457028 w 638"/>
                <a:gd name="T55" fmla="*/ 131849870 h 472"/>
                <a:gd name="T56" fmla="*/ 473590 w 638"/>
                <a:gd name="T57" fmla="*/ 131289998 h 472"/>
                <a:gd name="T58" fmla="*/ 489694 w 638"/>
                <a:gd name="T59" fmla="*/ 130170254 h 472"/>
                <a:gd name="T60" fmla="*/ 506233 w 638"/>
                <a:gd name="T61" fmla="*/ 128770575 h 472"/>
                <a:gd name="T62" fmla="*/ 522904 w 638"/>
                <a:gd name="T63" fmla="*/ 126811023 h 472"/>
                <a:gd name="T64" fmla="*/ 538891 w 638"/>
                <a:gd name="T65" fmla="*/ 124851472 h 472"/>
                <a:gd name="T66" fmla="*/ 555610 w 638"/>
                <a:gd name="T67" fmla="*/ 122332048 h 472"/>
                <a:gd name="T68" fmla="*/ 572087 w 638"/>
                <a:gd name="T69" fmla="*/ 119252753 h 472"/>
                <a:gd name="T70" fmla="*/ 588279 w 638"/>
                <a:gd name="T71" fmla="*/ 116173458 h 472"/>
                <a:gd name="T72" fmla="*/ 604818 w 638"/>
                <a:gd name="T73" fmla="*/ 112254355 h 472"/>
                <a:gd name="T74" fmla="*/ 621293 w 638"/>
                <a:gd name="T75" fmla="*/ 108335252 h 472"/>
                <a:gd name="T76" fmla="*/ 637462 w 638"/>
                <a:gd name="T77" fmla="*/ 103856277 h 472"/>
                <a:gd name="T78" fmla="*/ 654023 w 638"/>
                <a:gd name="T79" fmla="*/ 99097342 h 472"/>
                <a:gd name="T80" fmla="*/ 670678 w 638"/>
                <a:gd name="T81" fmla="*/ 94058496 h 472"/>
                <a:gd name="T82" fmla="*/ 686667 w 638"/>
                <a:gd name="T83" fmla="*/ 88459777 h 472"/>
                <a:gd name="T84" fmla="*/ 703408 w 638"/>
                <a:gd name="T85" fmla="*/ 82581123 h 472"/>
                <a:gd name="T86" fmla="*/ 719883 w 638"/>
                <a:gd name="T87" fmla="*/ 76422532 h 472"/>
                <a:gd name="T88" fmla="*/ 736044 w 638"/>
                <a:gd name="T89" fmla="*/ 69704070 h 472"/>
                <a:gd name="T90" fmla="*/ 752591 w 638"/>
                <a:gd name="T91" fmla="*/ 62705672 h 472"/>
                <a:gd name="T92" fmla="*/ 769088 w 638"/>
                <a:gd name="T93" fmla="*/ 55427338 h 472"/>
                <a:gd name="T94" fmla="*/ 785249 w 638"/>
                <a:gd name="T95" fmla="*/ 47589120 h 472"/>
                <a:gd name="T96" fmla="*/ 801797 w 638"/>
                <a:gd name="T97" fmla="*/ 39470978 h 472"/>
                <a:gd name="T98" fmla="*/ 818468 w 638"/>
                <a:gd name="T99" fmla="*/ 31072900 h 472"/>
                <a:gd name="T100" fmla="*/ 834457 w 638"/>
                <a:gd name="T101" fmla="*/ 22114944 h 472"/>
                <a:gd name="T102" fmla="*/ 851111 w 638"/>
                <a:gd name="T103" fmla="*/ 12877059 h 472"/>
                <a:gd name="T104" fmla="*/ 867651 w 638"/>
                <a:gd name="T105" fmla="*/ 3359233 h 4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8"/>
                <a:gd name="T160" fmla="*/ 0 h 472"/>
                <a:gd name="T161" fmla="*/ 638 w 638"/>
                <a:gd name="T162" fmla="*/ 472 h 4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8" h="472">
                  <a:moveTo>
                    <a:pt x="0" y="6"/>
                  </a:moveTo>
                  <a:lnTo>
                    <a:pt x="2" y="12"/>
                  </a:lnTo>
                  <a:lnTo>
                    <a:pt x="4" y="18"/>
                  </a:lnTo>
                  <a:lnTo>
                    <a:pt x="6" y="24"/>
                  </a:lnTo>
                  <a:lnTo>
                    <a:pt x="8" y="29"/>
                  </a:lnTo>
                  <a:lnTo>
                    <a:pt x="10" y="35"/>
                  </a:lnTo>
                  <a:lnTo>
                    <a:pt x="12" y="41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18" y="57"/>
                  </a:lnTo>
                  <a:lnTo>
                    <a:pt x="20" y="63"/>
                  </a:lnTo>
                  <a:lnTo>
                    <a:pt x="22" y="68"/>
                  </a:lnTo>
                  <a:lnTo>
                    <a:pt x="24" y="74"/>
                  </a:lnTo>
                  <a:lnTo>
                    <a:pt x="26" y="79"/>
                  </a:lnTo>
                  <a:lnTo>
                    <a:pt x="28" y="85"/>
                  </a:lnTo>
                  <a:lnTo>
                    <a:pt x="30" y="90"/>
                  </a:lnTo>
                  <a:lnTo>
                    <a:pt x="32" y="95"/>
                  </a:lnTo>
                  <a:lnTo>
                    <a:pt x="34" y="100"/>
                  </a:lnTo>
                  <a:lnTo>
                    <a:pt x="36" y="106"/>
                  </a:lnTo>
                  <a:lnTo>
                    <a:pt x="38" y="111"/>
                  </a:lnTo>
                  <a:lnTo>
                    <a:pt x="40" y="116"/>
                  </a:lnTo>
                  <a:lnTo>
                    <a:pt x="42" y="121"/>
                  </a:lnTo>
                  <a:lnTo>
                    <a:pt x="44" y="126"/>
                  </a:lnTo>
                  <a:lnTo>
                    <a:pt x="46" y="131"/>
                  </a:lnTo>
                  <a:lnTo>
                    <a:pt x="48" y="136"/>
                  </a:lnTo>
                  <a:lnTo>
                    <a:pt x="50" y="141"/>
                  </a:lnTo>
                  <a:lnTo>
                    <a:pt x="52" y="146"/>
                  </a:lnTo>
                  <a:lnTo>
                    <a:pt x="54" y="151"/>
                  </a:lnTo>
                  <a:lnTo>
                    <a:pt x="56" y="156"/>
                  </a:lnTo>
                  <a:lnTo>
                    <a:pt x="58" y="161"/>
                  </a:lnTo>
                  <a:lnTo>
                    <a:pt x="60" y="165"/>
                  </a:lnTo>
                  <a:lnTo>
                    <a:pt x="62" y="170"/>
                  </a:lnTo>
                  <a:lnTo>
                    <a:pt x="64" y="175"/>
                  </a:lnTo>
                  <a:lnTo>
                    <a:pt x="66" y="180"/>
                  </a:lnTo>
                  <a:lnTo>
                    <a:pt x="68" y="184"/>
                  </a:lnTo>
                  <a:lnTo>
                    <a:pt x="70" y="189"/>
                  </a:lnTo>
                  <a:lnTo>
                    <a:pt x="72" y="193"/>
                  </a:lnTo>
                  <a:lnTo>
                    <a:pt x="74" y="198"/>
                  </a:lnTo>
                  <a:lnTo>
                    <a:pt x="76" y="202"/>
                  </a:lnTo>
                  <a:lnTo>
                    <a:pt x="78" y="207"/>
                  </a:lnTo>
                  <a:lnTo>
                    <a:pt x="80" y="211"/>
                  </a:lnTo>
                  <a:lnTo>
                    <a:pt x="82" y="216"/>
                  </a:lnTo>
                  <a:lnTo>
                    <a:pt x="84" y="220"/>
                  </a:lnTo>
                  <a:lnTo>
                    <a:pt x="86" y="224"/>
                  </a:lnTo>
                  <a:lnTo>
                    <a:pt x="88" y="228"/>
                  </a:lnTo>
                  <a:lnTo>
                    <a:pt x="90" y="233"/>
                  </a:lnTo>
                  <a:lnTo>
                    <a:pt x="92" y="237"/>
                  </a:lnTo>
                  <a:lnTo>
                    <a:pt x="94" y="241"/>
                  </a:lnTo>
                  <a:lnTo>
                    <a:pt x="96" y="245"/>
                  </a:lnTo>
                  <a:lnTo>
                    <a:pt x="98" y="249"/>
                  </a:lnTo>
                  <a:lnTo>
                    <a:pt x="100" y="253"/>
                  </a:lnTo>
                  <a:lnTo>
                    <a:pt x="102" y="257"/>
                  </a:lnTo>
                  <a:lnTo>
                    <a:pt x="104" y="261"/>
                  </a:lnTo>
                  <a:lnTo>
                    <a:pt x="106" y="265"/>
                  </a:lnTo>
                  <a:lnTo>
                    <a:pt x="108" y="269"/>
                  </a:lnTo>
                  <a:lnTo>
                    <a:pt x="110" y="273"/>
                  </a:lnTo>
                  <a:lnTo>
                    <a:pt x="112" y="277"/>
                  </a:lnTo>
                  <a:lnTo>
                    <a:pt x="114" y="280"/>
                  </a:lnTo>
                  <a:lnTo>
                    <a:pt x="116" y="284"/>
                  </a:lnTo>
                  <a:lnTo>
                    <a:pt x="118" y="288"/>
                  </a:lnTo>
                  <a:lnTo>
                    <a:pt x="120" y="292"/>
                  </a:lnTo>
                  <a:lnTo>
                    <a:pt x="122" y="295"/>
                  </a:lnTo>
                  <a:lnTo>
                    <a:pt x="124" y="299"/>
                  </a:lnTo>
                  <a:lnTo>
                    <a:pt x="126" y="302"/>
                  </a:lnTo>
                  <a:lnTo>
                    <a:pt x="128" y="306"/>
                  </a:lnTo>
                  <a:lnTo>
                    <a:pt x="130" y="309"/>
                  </a:lnTo>
                  <a:lnTo>
                    <a:pt x="132" y="313"/>
                  </a:lnTo>
                  <a:lnTo>
                    <a:pt x="134" y="316"/>
                  </a:lnTo>
                  <a:lnTo>
                    <a:pt x="136" y="320"/>
                  </a:lnTo>
                  <a:lnTo>
                    <a:pt x="138" y="323"/>
                  </a:lnTo>
                  <a:lnTo>
                    <a:pt x="140" y="326"/>
                  </a:lnTo>
                  <a:lnTo>
                    <a:pt x="142" y="330"/>
                  </a:lnTo>
                  <a:lnTo>
                    <a:pt x="144" y="333"/>
                  </a:lnTo>
                  <a:lnTo>
                    <a:pt x="146" y="336"/>
                  </a:lnTo>
                  <a:lnTo>
                    <a:pt x="148" y="339"/>
                  </a:lnTo>
                  <a:lnTo>
                    <a:pt x="150" y="342"/>
                  </a:lnTo>
                  <a:lnTo>
                    <a:pt x="152" y="345"/>
                  </a:lnTo>
                  <a:lnTo>
                    <a:pt x="154" y="348"/>
                  </a:lnTo>
                  <a:lnTo>
                    <a:pt x="156" y="351"/>
                  </a:lnTo>
                  <a:lnTo>
                    <a:pt x="158" y="354"/>
                  </a:lnTo>
                  <a:lnTo>
                    <a:pt x="160" y="357"/>
                  </a:lnTo>
                  <a:lnTo>
                    <a:pt x="162" y="360"/>
                  </a:lnTo>
                  <a:lnTo>
                    <a:pt x="164" y="363"/>
                  </a:lnTo>
                  <a:lnTo>
                    <a:pt x="166" y="366"/>
                  </a:lnTo>
                  <a:lnTo>
                    <a:pt x="168" y="369"/>
                  </a:lnTo>
                  <a:lnTo>
                    <a:pt x="170" y="371"/>
                  </a:lnTo>
                  <a:lnTo>
                    <a:pt x="172" y="374"/>
                  </a:lnTo>
                  <a:lnTo>
                    <a:pt x="174" y="377"/>
                  </a:lnTo>
                  <a:lnTo>
                    <a:pt x="176" y="379"/>
                  </a:lnTo>
                  <a:lnTo>
                    <a:pt x="178" y="382"/>
                  </a:lnTo>
                  <a:lnTo>
                    <a:pt x="180" y="385"/>
                  </a:lnTo>
                  <a:lnTo>
                    <a:pt x="182" y="387"/>
                  </a:lnTo>
                  <a:lnTo>
                    <a:pt x="184" y="390"/>
                  </a:lnTo>
                  <a:lnTo>
                    <a:pt x="186" y="392"/>
                  </a:lnTo>
                  <a:lnTo>
                    <a:pt x="188" y="394"/>
                  </a:lnTo>
                  <a:lnTo>
                    <a:pt x="190" y="397"/>
                  </a:lnTo>
                  <a:lnTo>
                    <a:pt x="192" y="399"/>
                  </a:lnTo>
                  <a:lnTo>
                    <a:pt x="194" y="401"/>
                  </a:lnTo>
                  <a:lnTo>
                    <a:pt x="196" y="404"/>
                  </a:lnTo>
                  <a:lnTo>
                    <a:pt x="198" y="406"/>
                  </a:lnTo>
                  <a:lnTo>
                    <a:pt x="200" y="408"/>
                  </a:lnTo>
                  <a:lnTo>
                    <a:pt x="202" y="410"/>
                  </a:lnTo>
                  <a:lnTo>
                    <a:pt x="204" y="412"/>
                  </a:lnTo>
                  <a:lnTo>
                    <a:pt x="206" y="415"/>
                  </a:lnTo>
                  <a:lnTo>
                    <a:pt x="208" y="417"/>
                  </a:lnTo>
                  <a:lnTo>
                    <a:pt x="210" y="419"/>
                  </a:lnTo>
                  <a:lnTo>
                    <a:pt x="212" y="421"/>
                  </a:lnTo>
                  <a:lnTo>
                    <a:pt x="214" y="423"/>
                  </a:lnTo>
                  <a:lnTo>
                    <a:pt x="216" y="424"/>
                  </a:lnTo>
                  <a:lnTo>
                    <a:pt x="218" y="426"/>
                  </a:lnTo>
                  <a:lnTo>
                    <a:pt x="220" y="428"/>
                  </a:lnTo>
                  <a:lnTo>
                    <a:pt x="222" y="430"/>
                  </a:lnTo>
                  <a:lnTo>
                    <a:pt x="224" y="432"/>
                  </a:lnTo>
                  <a:lnTo>
                    <a:pt x="226" y="433"/>
                  </a:lnTo>
                  <a:lnTo>
                    <a:pt x="228" y="435"/>
                  </a:lnTo>
                  <a:lnTo>
                    <a:pt x="230" y="437"/>
                  </a:lnTo>
                  <a:lnTo>
                    <a:pt x="232" y="438"/>
                  </a:lnTo>
                  <a:lnTo>
                    <a:pt x="234" y="440"/>
                  </a:lnTo>
                  <a:lnTo>
                    <a:pt x="236" y="441"/>
                  </a:lnTo>
                  <a:lnTo>
                    <a:pt x="238" y="443"/>
                  </a:lnTo>
                  <a:lnTo>
                    <a:pt x="240" y="444"/>
                  </a:lnTo>
                  <a:lnTo>
                    <a:pt x="242" y="446"/>
                  </a:lnTo>
                  <a:lnTo>
                    <a:pt x="244" y="447"/>
                  </a:lnTo>
                  <a:lnTo>
                    <a:pt x="246" y="448"/>
                  </a:lnTo>
                  <a:lnTo>
                    <a:pt x="248" y="450"/>
                  </a:lnTo>
                  <a:lnTo>
                    <a:pt x="250" y="451"/>
                  </a:lnTo>
                  <a:lnTo>
                    <a:pt x="252" y="452"/>
                  </a:lnTo>
                  <a:lnTo>
                    <a:pt x="254" y="453"/>
                  </a:lnTo>
                  <a:lnTo>
                    <a:pt x="256" y="455"/>
                  </a:lnTo>
                  <a:lnTo>
                    <a:pt x="258" y="456"/>
                  </a:lnTo>
                  <a:lnTo>
                    <a:pt x="260" y="457"/>
                  </a:lnTo>
                  <a:lnTo>
                    <a:pt x="262" y="458"/>
                  </a:lnTo>
                  <a:lnTo>
                    <a:pt x="264" y="459"/>
                  </a:lnTo>
                  <a:lnTo>
                    <a:pt x="266" y="460"/>
                  </a:lnTo>
                  <a:lnTo>
                    <a:pt x="268" y="461"/>
                  </a:lnTo>
                  <a:lnTo>
                    <a:pt x="270" y="462"/>
                  </a:lnTo>
                  <a:lnTo>
                    <a:pt x="272" y="463"/>
                  </a:lnTo>
                  <a:lnTo>
                    <a:pt x="274" y="463"/>
                  </a:lnTo>
                  <a:lnTo>
                    <a:pt x="276" y="464"/>
                  </a:lnTo>
                  <a:lnTo>
                    <a:pt x="278" y="465"/>
                  </a:lnTo>
                  <a:lnTo>
                    <a:pt x="280" y="466"/>
                  </a:lnTo>
                  <a:lnTo>
                    <a:pt x="282" y="466"/>
                  </a:lnTo>
                  <a:lnTo>
                    <a:pt x="284" y="467"/>
                  </a:lnTo>
                  <a:lnTo>
                    <a:pt x="286" y="468"/>
                  </a:lnTo>
                  <a:lnTo>
                    <a:pt x="288" y="468"/>
                  </a:lnTo>
                  <a:lnTo>
                    <a:pt x="290" y="469"/>
                  </a:lnTo>
                  <a:lnTo>
                    <a:pt x="292" y="469"/>
                  </a:lnTo>
                  <a:lnTo>
                    <a:pt x="294" y="470"/>
                  </a:lnTo>
                  <a:lnTo>
                    <a:pt x="296" y="470"/>
                  </a:lnTo>
                  <a:lnTo>
                    <a:pt x="298" y="471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4" y="471"/>
                  </a:lnTo>
                  <a:lnTo>
                    <a:pt x="306" y="472"/>
                  </a:lnTo>
                  <a:lnTo>
                    <a:pt x="308" y="472"/>
                  </a:lnTo>
                  <a:lnTo>
                    <a:pt x="310" y="472"/>
                  </a:lnTo>
                  <a:lnTo>
                    <a:pt x="312" y="472"/>
                  </a:lnTo>
                  <a:lnTo>
                    <a:pt x="314" y="472"/>
                  </a:lnTo>
                  <a:lnTo>
                    <a:pt x="316" y="472"/>
                  </a:lnTo>
                  <a:lnTo>
                    <a:pt x="318" y="472"/>
                  </a:lnTo>
                  <a:lnTo>
                    <a:pt x="320" y="472"/>
                  </a:lnTo>
                  <a:lnTo>
                    <a:pt x="322" y="472"/>
                  </a:lnTo>
                  <a:lnTo>
                    <a:pt x="324" y="472"/>
                  </a:lnTo>
                  <a:lnTo>
                    <a:pt x="326" y="472"/>
                  </a:lnTo>
                  <a:lnTo>
                    <a:pt x="328" y="472"/>
                  </a:lnTo>
                  <a:lnTo>
                    <a:pt x="330" y="472"/>
                  </a:lnTo>
                  <a:lnTo>
                    <a:pt x="332" y="471"/>
                  </a:lnTo>
                  <a:lnTo>
                    <a:pt x="334" y="471"/>
                  </a:lnTo>
                  <a:lnTo>
                    <a:pt x="336" y="471"/>
                  </a:lnTo>
                  <a:lnTo>
                    <a:pt x="338" y="471"/>
                  </a:lnTo>
                  <a:lnTo>
                    <a:pt x="340" y="470"/>
                  </a:lnTo>
                  <a:lnTo>
                    <a:pt x="342" y="470"/>
                  </a:lnTo>
                  <a:lnTo>
                    <a:pt x="344" y="469"/>
                  </a:lnTo>
                  <a:lnTo>
                    <a:pt x="346" y="469"/>
                  </a:lnTo>
                  <a:lnTo>
                    <a:pt x="348" y="468"/>
                  </a:lnTo>
                  <a:lnTo>
                    <a:pt x="350" y="468"/>
                  </a:lnTo>
                  <a:lnTo>
                    <a:pt x="352" y="467"/>
                  </a:lnTo>
                  <a:lnTo>
                    <a:pt x="354" y="466"/>
                  </a:lnTo>
                  <a:lnTo>
                    <a:pt x="356" y="466"/>
                  </a:lnTo>
                  <a:lnTo>
                    <a:pt x="358" y="465"/>
                  </a:lnTo>
                  <a:lnTo>
                    <a:pt x="360" y="464"/>
                  </a:lnTo>
                  <a:lnTo>
                    <a:pt x="362" y="463"/>
                  </a:lnTo>
                  <a:lnTo>
                    <a:pt x="364" y="463"/>
                  </a:lnTo>
                  <a:lnTo>
                    <a:pt x="366" y="462"/>
                  </a:lnTo>
                  <a:lnTo>
                    <a:pt x="368" y="461"/>
                  </a:lnTo>
                  <a:lnTo>
                    <a:pt x="370" y="460"/>
                  </a:lnTo>
                  <a:lnTo>
                    <a:pt x="372" y="459"/>
                  </a:lnTo>
                  <a:lnTo>
                    <a:pt x="374" y="458"/>
                  </a:lnTo>
                  <a:lnTo>
                    <a:pt x="376" y="457"/>
                  </a:lnTo>
                  <a:lnTo>
                    <a:pt x="378" y="456"/>
                  </a:lnTo>
                  <a:lnTo>
                    <a:pt x="380" y="455"/>
                  </a:lnTo>
                  <a:lnTo>
                    <a:pt x="382" y="453"/>
                  </a:lnTo>
                  <a:lnTo>
                    <a:pt x="384" y="452"/>
                  </a:lnTo>
                  <a:lnTo>
                    <a:pt x="386" y="451"/>
                  </a:lnTo>
                  <a:lnTo>
                    <a:pt x="388" y="450"/>
                  </a:lnTo>
                  <a:lnTo>
                    <a:pt x="390" y="448"/>
                  </a:lnTo>
                  <a:lnTo>
                    <a:pt x="392" y="447"/>
                  </a:lnTo>
                  <a:lnTo>
                    <a:pt x="394" y="446"/>
                  </a:lnTo>
                  <a:lnTo>
                    <a:pt x="396" y="444"/>
                  </a:lnTo>
                  <a:lnTo>
                    <a:pt x="398" y="443"/>
                  </a:lnTo>
                  <a:lnTo>
                    <a:pt x="400" y="441"/>
                  </a:lnTo>
                  <a:lnTo>
                    <a:pt x="402" y="440"/>
                  </a:lnTo>
                  <a:lnTo>
                    <a:pt x="404" y="438"/>
                  </a:lnTo>
                  <a:lnTo>
                    <a:pt x="406" y="437"/>
                  </a:lnTo>
                  <a:lnTo>
                    <a:pt x="408" y="435"/>
                  </a:lnTo>
                  <a:lnTo>
                    <a:pt x="410" y="433"/>
                  </a:lnTo>
                  <a:lnTo>
                    <a:pt x="412" y="432"/>
                  </a:lnTo>
                  <a:lnTo>
                    <a:pt x="414" y="430"/>
                  </a:lnTo>
                  <a:lnTo>
                    <a:pt x="416" y="428"/>
                  </a:lnTo>
                  <a:lnTo>
                    <a:pt x="418" y="426"/>
                  </a:lnTo>
                  <a:lnTo>
                    <a:pt x="420" y="424"/>
                  </a:lnTo>
                  <a:lnTo>
                    <a:pt x="422" y="423"/>
                  </a:lnTo>
                  <a:lnTo>
                    <a:pt x="424" y="421"/>
                  </a:lnTo>
                  <a:lnTo>
                    <a:pt x="426" y="419"/>
                  </a:lnTo>
                  <a:lnTo>
                    <a:pt x="428" y="417"/>
                  </a:lnTo>
                  <a:lnTo>
                    <a:pt x="430" y="415"/>
                  </a:lnTo>
                  <a:lnTo>
                    <a:pt x="432" y="412"/>
                  </a:lnTo>
                  <a:lnTo>
                    <a:pt x="434" y="410"/>
                  </a:lnTo>
                  <a:lnTo>
                    <a:pt x="436" y="408"/>
                  </a:lnTo>
                  <a:lnTo>
                    <a:pt x="438" y="406"/>
                  </a:lnTo>
                  <a:lnTo>
                    <a:pt x="440" y="404"/>
                  </a:lnTo>
                  <a:lnTo>
                    <a:pt x="442" y="401"/>
                  </a:lnTo>
                  <a:lnTo>
                    <a:pt x="444" y="399"/>
                  </a:lnTo>
                  <a:lnTo>
                    <a:pt x="446" y="397"/>
                  </a:lnTo>
                  <a:lnTo>
                    <a:pt x="448" y="394"/>
                  </a:lnTo>
                  <a:lnTo>
                    <a:pt x="450" y="392"/>
                  </a:lnTo>
                  <a:lnTo>
                    <a:pt x="452" y="390"/>
                  </a:lnTo>
                  <a:lnTo>
                    <a:pt x="454" y="387"/>
                  </a:lnTo>
                  <a:lnTo>
                    <a:pt x="456" y="385"/>
                  </a:lnTo>
                  <a:lnTo>
                    <a:pt x="458" y="382"/>
                  </a:lnTo>
                  <a:lnTo>
                    <a:pt x="460" y="379"/>
                  </a:lnTo>
                  <a:lnTo>
                    <a:pt x="462" y="377"/>
                  </a:lnTo>
                  <a:lnTo>
                    <a:pt x="464" y="374"/>
                  </a:lnTo>
                  <a:lnTo>
                    <a:pt x="466" y="371"/>
                  </a:lnTo>
                  <a:lnTo>
                    <a:pt x="468" y="369"/>
                  </a:lnTo>
                  <a:lnTo>
                    <a:pt x="470" y="366"/>
                  </a:lnTo>
                  <a:lnTo>
                    <a:pt x="472" y="363"/>
                  </a:lnTo>
                  <a:lnTo>
                    <a:pt x="474" y="360"/>
                  </a:lnTo>
                  <a:lnTo>
                    <a:pt x="476" y="357"/>
                  </a:lnTo>
                  <a:lnTo>
                    <a:pt x="478" y="354"/>
                  </a:lnTo>
                  <a:lnTo>
                    <a:pt x="480" y="351"/>
                  </a:lnTo>
                  <a:lnTo>
                    <a:pt x="482" y="348"/>
                  </a:lnTo>
                  <a:lnTo>
                    <a:pt x="484" y="345"/>
                  </a:lnTo>
                  <a:lnTo>
                    <a:pt x="486" y="342"/>
                  </a:lnTo>
                  <a:lnTo>
                    <a:pt x="488" y="339"/>
                  </a:lnTo>
                  <a:lnTo>
                    <a:pt x="490" y="336"/>
                  </a:lnTo>
                  <a:lnTo>
                    <a:pt x="492" y="333"/>
                  </a:lnTo>
                  <a:lnTo>
                    <a:pt x="494" y="330"/>
                  </a:lnTo>
                  <a:lnTo>
                    <a:pt x="496" y="326"/>
                  </a:lnTo>
                  <a:lnTo>
                    <a:pt x="498" y="323"/>
                  </a:lnTo>
                  <a:lnTo>
                    <a:pt x="500" y="320"/>
                  </a:lnTo>
                  <a:lnTo>
                    <a:pt x="502" y="316"/>
                  </a:lnTo>
                  <a:lnTo>
                    <a:pt x="504" y="313"/>
                  </a:lnTo>
                  <a:lnTo>
                    <a:pt x="506" y="309"/>
                  </a:lnTo>
                  <a:lnTo>
                    <a:pt x="508" y="306"/>
                  </a:lnTo>
                  <a:lnTo>
                    <a:pt x="510" y="302"/>
                  </a:lnTo>
                  <a:lnTo>
                    <a:pt x="512" y="299"/>
                  </a:lnTo>
                  <a:lnTo>
                    <a:pt x="514" y="295"/>
                  </a:lnTo>
                  <a:lnTo>
                    <a:pt x="516" y="292"/>
                  </a:lnTo>
                  <a:lnTo>
                    <a:pt x="518" y="288"/>
                  </a:lnTo>
                  <a:lnTo>
                    <a:pt x="520" y="284"/>
                  </a:lnTo>
                  <a:lnTo>
                    <a:pt x="522" y="280"/>
                  </a:lnTo>
                  <a:lnTo>
                    <a:pt x="524" y="277"/>
                  </a:lnTo>
                  <a:lnTo>
                    <a:pt x="526" y="273"/>
                  </a:lnTo>
                  <a:lnTo>
                    <a:pt x="528" y="269"/>
                  </a:lnTo>
                  <a:lnTo>
                    <a:pt x="530" y="265"/>
                  </a:lnTo>
                  <a:lnTo>
                    <a:pt x="532" y="261"/>
                  </a:lnTo>
                  <a:lnTo>
                    <a:pt x="534" y="257"/>
                  </a:lnTo>
                  <a:lnTo>
                    <a:pt x="536" y="253"/>
                  </a:lnTo>
                  <a:lnTo>
                    <a:pt x="538" y="249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4" y="237"/>
                  </a:lnTo>
                  <a:lnTo>
                    <a:pt x="546" y="233"/>
                  </a:lnTo>
                  <a:lnTo>
                    <a:pt x="548" y="228"/>
                  </a:lnTo>
                  <a:lnTo>
                    <a:pt x="550" y="224"/>
                  </a:lnTo>
                  <a:lnTo>
                    <a:pt x="552" y="220"/>
                  </a:lnTo>
                  <a:lnTo>
                    <a:pt x="554" y="216"/>
                  </a:lnTo>
                  <a:lnTo>
                    <a:pt x="556" y="211"/>
                  </a:lnTo>
                  <a:lnTo>
                    <a:pt x="558" y="207"/>
                  </a:lnTo>
                  <a:lnTo>
                    <a:pt x="560" y="202"/>
                  </a:lnTo>
                  <a:lnTo>
                    <a:pt x="562" y="198"/>
                  </a:lnTo>
                  <a:lnTo>
                    <a:pt x="564" y="193"/>
                  </a:lnTo>
                  <a:lnTo>
                    <a:pt x="566" y="189"/>
                  </a:lnTo>
                  <a:lnTo>
                    <a:pt x="568" y="184"/>
                  </a:lnTo>
                  <a:lnTo>
                    <a:pt x="570" y="180"/>
                  </a:lnTo>
                  <a:lnTo>
                    <a:pt x="572" y="175"/>
                  </a:lnTo>
                  <a:lnTo>
                    <a:pt x="574" y="170"/>
                  </a:lnTo>
                  <a:lnTo>
                    <a:pt x="576" y="165"/>
                  </a:lnTo>
                  <a:lnTo>
                    <a:pt x="578" y="161"/>
                  </a:lnTo>
                  <a:lnTo>
                    <a:pt x="580" y="156"/>
                  </a:lnTo>
                  <a:lnTo>
                    <a:pt x="582" y="151"/>
                  </a:lnTo>
                  <a:lnTo>
                    <a:pt x="584" y="146"/>
                  </a:lnTo>
                  <a:lnTo>
                    <a:pt x="586" y="141"/>
                  </a:lnTo>
                  <a:lnTo>
                    <a:pt x="588" y="136"/>
                  </a:lnTo>
                  <a:lnTo>
                    <a:pt x="590" y="131"/>
                  </a:lnTo>
                  <a:lnTo>
                    <a:pt x="592" y="126"/>
                  </a:lnTo>
                  <a:lnTo>
                    <a:pt x="594" y="121"/>
                  </a:lnTo>
                  <a:lnTo>
                    <a:pt x="596" y="116"/>
                  </a:lnTo>
                  <a:lnTo>
                    <a:pt x="598" y="111"/>
                  </a:lnTo>
                  <a:lnTo>
                    <a:pt x="600" y="106"/>
                  </a:lnTo>
                  <a:lnTo>
                    <a:pt x="602" y="100"/>
                  </a:lnTo>
                  <a:lnTo>
                    <a:pt x="604" y="95"/>
                  </a:lnTo>
                  <a:lnTo>
                    <a:pt x="606" y="90"/>
                  </a:lnTo>
                  <a:lnTo>
                    <a:pt x="608" y="85"/>
                  </a:lnTo>
                  <a:lnTo>
                    <a:pt x="610" y="79"/>
                  </a:lnTo>
                  <a:lnTo>
                    <a:pt x="612" y="74"/>
                  </a:lnTo>
                  <a:lnTo>
                    <a:pt x="614" y="68"/>
                  </a:lnTo>
                  <a:lnTo>
                    <a:pt x="616" y="63"/>
                  </a:lnTo>
                  <a:lnTo>
                    <a:pt x="618" y="57"/>
                  </a:lnTo>
                  <a:lnTo>
                    <a:pt x="620" y="52"/>
                  </a:lnTo>
                  <a:lnTo>
                    <a:pt x="622" y="46"/>
                  </a:lnTo>
                  <a:lnTo>
                    <a:pt x="624" y="41"/>
                  </a:lnTo>
                  <a:lnTo>
                    <a:pt x="626" y="35"/>
                  </a:lnTo>
                  <a:lnTo>
                    <a:pt x="628" y="29"/>
                  </a:lnTo>
                  <a:lnTo>
                    <a:pt x="630" y="24"/>
                  </a:lnTo>
                  <a:lnTo>
                    <a:pt x="632" y="18"/>
                  </a:lnTo>
                  <a:lnTo>
                    <a:pt x="634" y="12"/>
                  </a:lnTo>
                  <a:lnTo>
                    <a:pt x="636" y="6"/>
                  </a:lnTo>
                  <a:lnTo>
                    <a:pt x="63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3" name="Rectangle 215">
              <a:extLst>
                <a:ext uri="{FF2B5EF4-FFF2-40B4-BE49-F238E27FC236}">
                  <a16:creationId xmlns:a16="http://schemas.microsoft.com/office/drawing/2014/main" id="{494A42E4-6F27-4801-B8A4-5F7BC3775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9" y="555"/>
              <a:ext cx="2867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104" name="Oval 24">
            <a:extLst>
              <a:ext uri="{FF2B5EF4-FFF2-40B4-BE49-F238E27FC236}">
                <a16:creationId xmlns:a16="http://schemas.microsoft.com/office/drawing/2014/main" id="{8884205E-CC09-4EA1-A9A6-71D83D681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14" y="339976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05" name="Oval 24">
            <a:extLst>
              <a:ext uri="{FF2B5EF4-FFF2-40B4-BE49-F238E27FC236}">
                <a16:creationId xmlns:a16="http://schemas.microsoft.com/office/drawing/2014/main" id="{A9D96CB7-9E33-4E13-A57E-37A8BDCCD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114" y="383791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06" name="Oval 24">
            <a:extLst>
              <a:ext uri="{FF2B5EF4-FFF2-40B4-BE49-F238E27FC236}">
                <a16:creationId xmlns:a16="http://schemas.microsoft.com/office/drawing/2014/main" id="{E1DA2A4F-16E5-40D3-912A-A65339FA7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664" y="426971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07" name="Oval 24">
            <a:extLst>
              <a:ext uri="{FF2B5EF4-FFF2-40B4-BE49-F238E27FC236}">
                <a16:creationId xmlns:a16="http://schemas.microsoft.com/office/drawing/2014/main" id="{CB9FFB19-271D-4FB6-AD8F-10CF17CB1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864" y="470786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08" name="Oval 24">
            <a:extLst>
              <a:ext uri="{FF2B5EF4-FFF2-40B4-BE49-F238E27FC236}">
                <a16:creationId xmlns:a16="http://schemas.microsoft.com/office/drawing/2014/main" id="{4F9A6618-9182-42B8-AD64-08751C96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114" y="513331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09" name="Oval 24">
            <a:extLst>
              <a:ext uri="{FF2B5EF4-FFF2-40B4-BE49-F238E27FC236}">
                <a16:creationId xmlns:a16="http://schemas.microsoft.com/office/drawing/2014/main" id="{0CBCD051-44E1-4A23-9859-3124CDECE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764" y="555876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0" name="Oval 24">
            <a:extLst>
              <a:ext uri="{FF2B5EF4-FFF2-40B4-BE49-F238E27FC236}">
                <a16:creationId xmlns:a16="http://schemas.microsoft.com/office/drawing/2014/main" id="{B9E21813-7D05-4878-8286-164B46B0A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864" y="600326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1" name="Oval 24">
            <a:extLst>
              <a:ext uri="{FF2B5EF4-FFF2-40B4-BE49-F238E27FC236}">
                <a16:creationId xmlns:a16="http://schemas.microsoft.com/office/drawing/2014/main" id="{FD84ED91-0D55-4158-AF9B-32A1292C2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814" y="621281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2" name="Oval 24">
            <a:extLst>
              <a:ext uri="{FF2B5EF4-FFF2-40B4-BE49-F238E27FC236}">
                <a16:creationId xmlns:a16="http://schemas.microsoft.com/office/drawing/2014/main" id="{C78AEAB6-D848-47C1-9EDF-A6A8565F3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764" y="600326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3" name="Oval 24">
            <a:extLst>
              <a:ext uri="{FF2B5EF4-FFF2-40B4-BE49-F238E27FC236}">
                <a16:creationId xmlns:a16="http://schemas.microsoft.com/office/drawing/2014/main" id="{DF982591-0AF8-4D4A-BA4E-5304B8177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214" y="556511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4" name="Oval 24">
            <a:extLst>
              <a:ext uri="{FF2B5EF4-FFF2-40B4-BE49-F238E27FC236}">
                <a16:creationId xmlns:a16="http://schemas.microsoft.com/office/drawing/2014/main" id="{09B2716C-E88A-4F59-8473-AD0A90A95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864" y="513966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5" name="Oval 24">
            <a:extLst>
              <a:ext uri="{FF2B5EF4-FFF2-40B4-BE49-F238E27FC236}">
                <a16:creationId xmlns:a16="http://schemas.microsoft.com/office/drawing/2014/main" id="{8D0B66D3-1638-4FBF-AB93-823F1C04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114" y="470786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6" name="Oval 24">
            <a:extLst>
              <a:ext uri="{FF2B5EF4-FFF2-40B4-BE49-F238E27FC236}">
                <a16:creationId xmlns:a16="http://schemas.microsoft.com/office/drawing/2014/main" id="{198F9730-BF27-41D8-AE92-C3B158516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664" y="426971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7" name="Oval 24">
            <a:extLst>
              <a:ext uri="{FF2B5EF4-FFF2-40B4-BE49-F238E27FC236}">
                <a16:creationId xmlns:a16="http://schemas.microsoft.com/office/drawing/2014/main" id="{1E16B1CB-EA4C-4743-A9EE-EC6F96AB5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514" y="383791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8" name="Oval 24">
            <a:extLst>
              <a:ext uri="{FF2B5EF4-FFF2-40B4-BE49-F238E27FC236}">
                <a16:creationId xmlns:a16="http://schemas.microsoft.com/office/drawing/2014/main" id="{8991786B-88DE-44D6-B12C-043FD959B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364" y="3412463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19" name="AutoShape 17">
            <a:extLst>
              <a:ext uri="{FF2B5EF4-FFF2-40B4-BE49-F238E27FC236}">
                <a16:creationId xmlns:a16="http://schemas.microsoft.com/office/drawing/2014/main" id="{C0106DFD-C4F8-4CB8-B284-117EC4B1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01" y="3468026"/>
            <a:ext cx="60325" cy="2346325"/>
          </a:xfrm>
          <a:prstGeom prst="downArrow">
            <a:avLst>
              <a:gd name="adj1" fmla="val 50000"/>
              <a:gd name="adj2" fmla="val 1390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0" name="AutoShape 17">
            <a:extLst>
              <a:ext uri="{FF2B5EF4-FFF2-40B4-BE49-F238E27FC236}">
                <a16:creationId xmlns:a16="http://schemas.microsoft.com/office/drawing/2014/main" id="{11F73B65-E790-417D-91A8-33205D71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289" y="3904588"/>
            <a:ext cx="69850" cy="1922463"/>
          </a:xfrm>
          <a:prstGeom prst="downArrow">
            <a:avLst>
              <a:gd name="adj1" fmla="val 50000"/>
              <a:gd name="adj2" fmla="val 1368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1" name="AutoShape 17">
            <a:extLst>
              <a:ext uri="{FF2B5EF4-FFF2-40B4-BE49-F238E27FC236}">
                <a16:creationId xmlns:a16="http://schemas.microsoft.com/office/drawing/2014/main" id="{A5360BDA-4A44-46DF-A5B5-A505DE14A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76" y="4350676"/>
            <a:ext cx="68263" cy="1471612"/>
          </a:xfrm>
          <a:prstGeom prst="downArrow">
            <a:avLst>
              <a:gd name="adj1" fmla="val 50000"/>
              <a:gd name="adj2" fmla="val 1354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2" name="AutoShape 17">
            <a:extLst>
              <a:ext uri="{FF2B5EF4-FFF2-40B4-BE49-F238E27FC236}">
                <a16:creationId xmlns:a16="http://schemas.microsoft.com/office/drawing/2014/main" id="{C0448772-6B8D-4BB1-9A63-3B3E8636B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51" y="4772951"/>
            <a:ext cx="68263" cy="1049337"/>
          </a:xfrm>
          <a:prstGeom prst="downArrow">
            <a:avLst>
              <a:gd name="adj1" fmla="val 50000"/>
              <a:gd name="adj2" fmla="val 1340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3" name="AutoShape 17">
            <a:extLst>
              <a:ext uri="{FF2B5EF4-FFF2-40B4-BE49-F238E27FC236}">
                <a16:creationId xmlns:a16="http://schemas.microsoft.com/office/drawing/2014/main" id="{7F1FF15A-166C-4E15-9CC1-8FDC184E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351" y="5203163"/>
            <a:ext cx="68263" cy="619125"/>
          </a:xfrm>
          <a:prstGeom prst="downArrow">
            <a:avLst>
              <a:gd name="adj1" fmla="val 50000"/>
              <a:gd name="adj2" fmla="val 1360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4" name="AutoShape 17">
            <a:extLst>
              <a:ext uri="{FF2B5EF4-FFF2-40B4-BE49-F238E27FC236}">
                <a16:creationId xmlns:a16="http://schemas.microsoft.com/office/drawing/2014/main" id="{F16D7E20-BCF5-4513-83C5-902E001E7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114" y="5631788"/>
            <a:ext cx="60325" cy="201613"/>
          </a:xfrm>
          <a:prstGeom prst="downArrow">
            <a:avLst>
              <a:gd name="adj1" fmla="val 50000"/>
              <a:gd name="adj2" fmla="val 1367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5" name="AutoShape 17">
            <a:extLst>
              <a:ext uri="{FF2B5EF4-FFF2-40B4-BE49-F238E27FC236}">
                <a16:creationId xmlns:a16="http://schemas.microsoft.com/office/drawing/2014/main" id="{5AB2C30B-6E83-435B-9AE9-85F6AA66C47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67389" y="5823876"/>
            <a:ext cx="60325" cy="201612"/>
          </a:xfrm>
          <a:prstGeom prst="downArrow">
            <a:avLst>
              <a:gd name="adj1" fmla="val 50000"/>
              <a:gd name="adj2" fmla="val 1367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6" name="AutoShape 17">
            <a:extLst>
              <a:ext uri="{FF2B5EF4-FFF2-40B4-BE49-F238E27FC236}">
                <a16:creationId xmlns:a16="http://schemas.microsoft.com/office/drawing/2014/main" id="{687ED7B1-5F62-43FB-88F6-AA3E334D91F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99164" y="5839751"/>
            <a:ext cx="63500" cy="360362"/>
          </a:xfrm>
          <a:prstGeom prst="downArrow">
            <a:avLst>
              <a:gd name="adj1" fmla="val 50000"/>
              <a:gd name="adj2" fmla="val 1379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7" name="AutoShape 17">
            <a:extLst>
              <a:ext uri="{FF2B5EF4-FFF2-40B4-BE49-F238E27FC236}">
                <a16:creationId xmlns:a16="http://schemas.microsoft.com/office/drawing/2014/main" id="{C4B6FEF3-17B7-474E-937A-636F48E26CF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34114" y="5825463"/>
            <a:ext cx="60325" cy="201613"/>
          </a:xfrm>
          <a:prstGeom prst="downArrow">
            <a:avLst>
              <a:gd name="adj1" fmla="val 50000"/>
              <a:gd name="adj2" fmla="val 1367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8" name="AutoShape 17">
            <a:extLst>
              <a:ext uri="{FF2B5EF4-FFF2-40B4-BE49-F238E27FC236}">
                <a16:creationId xmlns:a16="http://schemas.microsoft.com/office/drawing/2014/main" id="{E4E2995B-D21F-4881-BF77-0388A345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151" y="5622263"/>
            <a:ext cx="60325" cy="201613"/>
          </a:xfrm>
          <a:prstGeom prst="downArrow">
            <a:avLst>
              <a:gd name="adj1" fmla="val 50000"/>
              <a:gd name="adj2" fmla="val 1367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29" name="AutoShape 17">
            <a:extLst>
              <a:ext uri="{FF2B5EF4-FFF2-40B4-BE49-F238E27FC236}">
                <a16:creationId xmlns:a16="http://schemas.microsoft.com/office/drawing/2014/main" id="{4A3A0AA2-F5FD-4B6D-A377-C0AC6EA34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039" y="5198401"/>
            <a:ext cx="68262" cy="619125"/>
          </a:xfrm>
          <a:prstGeom prst="downArrow">
            <a:avLst>
              <a:gd name="adj1" fmla="val 50000"/>
              <a:gd name="adj2" fmla="val 1360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30" name="AutoShape 17">
            <a:extLst>
              <a:ext uri="{FF2B5EF4-FFF2-40B4-BE49-F238E27FC236}">
                <a16:creationId xmlns:a16="http://schemas.microsoft.com/office/drawing/2014/main" id="{AA935A44-5673-420A-9161-42CE14AD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876" y="4774538"/>
            <a:ext cx="66675" cy="1049338"/>
          </a:xfrm>
          <a:prstGeom prst="downArrow">
            <a:avLst>
              <a:gd name="adj1" fmla="val 50000"/>
              <a:gd name="adj2" fmla="val 1372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31" name="AutoShape 17">
            <a:extLst>
              <a:ext uri="{FF2B5EF4-FFF2-40B4-BE49-F238E27FC236}">
                <a16:creationId xmlns:a16="http://schemas.microsoft.com/office/drawing/2014/main" id="{1561993F-EAAA-4597-BC06-E5A67E70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776" y="4339563"/>
            <a:ext cx="68263" cy="1473200"/>
          </a:xfrm>
          <a:prstGeom prst="downArrow">
            <a:avLst>
              <a:gd name="adj1" fmla="val 50000"/>
              <a:gd name="adj2" fmla="val 1355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32" name="AutoShape 17">
            <a:extLst>
              <a:ext uri="{FF2B5EF4-FFF2-40B4-BE49-F238E27FC236}">
                <a16:creationId xmlns:a16="http://schemas.microsoft.com/office/drawing/2014/main" id="{16237991-FE69-4553-BE81-9C98B08F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801" y="3888713"/>
            <a:ext cx="69850" cy="1922463"/>
          </a:xfrm>
          <a:prstGeom prst="downArrow">
            <a:avLst>
              <a:gd name="adj1" fmla="val 50000"/>
              <a:gd name="adj2" fmla="val 1368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33" name="AutoShape 17">
            <a:extLst>
              <a:ext uri="{FF2B5EF4-FFF2-40B4-BE49-F238E27FC236}">
                <a16:creationId xmlns:a16="http://schemas.microsoft.com/office/drawing/2014/main" id="{3ACE3A4D-5142-47C6-A5FF-E3FC708FB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651" y="3463263"/>
            <a:ext cx="60325" cy="2346325"/>
          </a:xfrm>
          <a:prstGeom prst="downArrow">
            <a:avLst>
              <a:gd name="adj1" fmla="val 50000"/>
              <a:gd name="adj2" fmla="val 1390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34" name="Left-Right Arrow 345">
            <a:extLst>
              <a:ext uri="{FF2B5EF4-FFF2-40B4-BE49-F238E27FC236}">
                <a16:creationId xmlns:a16="http://schemas.microsoft.com/office/drawing/2014/main" id="{52B5D249-D084-4879-A11F-41997E7C8E5E}"/>
              </a:ext>
            </a:extLst>
          </p:cNvPr>
          <p:cNvSpPr/>
          <p:nvPr/>
        </p:nvSpPr>
        <p:spPr>
          <a:xfrm>
            <a:off x="231552" y="5763696"/>
            <a:ext cx="2953489" cy="117287"/>
          </a:xfrm>
          <a:prstGeom prst="leftRightArrow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35" name="Object 216">
            <a:extLst>
              <a:ext uri="{FF2B5EF4-FFF2-40B4-BE49-F238E27FC236}">
                <a16:creationId xmlns:a16="http://schemas.microsoft.com/office/drawing/2014/main" id="{89526250-A859-486D-9FCA-E52104035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86300"/>
              </p:ext>
            </p:extLst>
          </p:nvPr>
        </p:nvGraphicFramePr>
        <p:xfrm>
          <a:off x="4230109" y="3468472"/>
          <a:ext cx="1793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088" imgH="330057" progId="Equation.DSMT4">
                  <p:embed/>
                </p:oleObj>
              </mc:Choice>
              <mc:Fallback>
                <p:oleObj name="Equation" r:id="rId3" imgW="1409088" imgH="330057" progId="Equation.DSMT4">
                  <p:embed/>
                  <p:pic>
                    <p:nvPicPr>
                      <p:cNvPr id="135" name="Object 216">
                        <a:extLst>
                          <a:ext uri="{FF2B5EF4-FFF2-40B4-BE49-F238E27FC236}">
                            <a16:creationId xmlns:a16="http://schemas.microsoft.com/office/drawing/2014/main" id="{89526250-A859-486D-9FCA-E52104035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109" y="3468472"/>
                        <a:ext cx="17938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217">
            <a:extLst>
              <a:ext uri="{FF2B5EF4-FFF2-40B4-BE49-F238E27FC236}">
                <a16:creationId xmlns:a16="http://schemas.microsoft.com/office/drawing/2014/main" id="{A421E4A9-3DA8-4C3D-ACA7-5F03F47EE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266416"/>
              </p:ext>
            </p:extLst>
          </p:nvPr>
        </p:nvGraphicFramePr>
        <p:xfrm>
          <a:off x="4214981" y="4860162"/>
          <a:ext cx="16113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199" imgH="406224" progId="Equation.DSMT4">
                  <p:embed/>
                </p:oleObj>
              </mc:Choice>
              <mc:Fallback>
                <p:oleObj name="Equation" r:id="rId5" imgW="1155199" imgH="406224" progId="Equation.DSMT4">
                  <p:embed/>
                  <p:pic>
                    <p:nvPicPr>
                      <p:cNvPr id="136" name="Object 217">
                        <a:extLst>
                          <a:ext uri="{FF2B5EF4-FFF2-40B4-BE49-F238E27FC236}">
                            <a16:creationId xmlns:a16="http://schemas.microsoft.com/office/drawing/2014/main" id="{A421E4A9-3DA8-4C3D-ACA7-5F03F47EEA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981" y="4860162"/>
                        <a:ext cx="1611312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218">
            <a:extLst>
              <a:ext uri="{FF2B5EF4-FFF2-40B4-BE49-F238E27FC236}">
                <a16:creationId xmlns:a16="http://schemas.microsoft.com/office/drawing/2014/main" id="{66050A5A-17E0-49B5-B14D-73C54B638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04044"/>
              </p:ext>
            </p:extLst>
          </p:nvPr>
        </p:nvGraphicFramePr>
        <p:xfrm>
          <a:off x="6106534" y="3481172"/>
          <a:ext cx="10874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300" imgH="330200" progId="Equation.DSMT4">
                  <p:embed/>
                </p:oleObj>
              </mc:Choice>
              <mc:Fallback>
                <p:oleObj name="Equation" r:id="rId7" imgW="876300" imgH="330200" progId="Equation.DSMT4">
                  <p:embed/>
                  <p:pic>
                    <p:nvPicPr>
                      <p:cNvPr id="137" name="Object 218">
                        <a:extLst>
                          <a:ext uri="{FF2B5EF4-FFF2-40B4-BE49-F238E27FC236}">
                            <a16:creationId xmlns:a16="http://schemas.microsoft.com/office/drawing/2014/main" id="{66050A5A-17E0-49B5-B14D-73C54B638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534" y="3481172"/>
                        <a:ext cx="108743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19">
            <a:extLst>
              <a:ext uri="{FF2B5EF4-FFF2-40B4-BE49-F238E27FC236}">
                <a16:creationId xmlns:a16="http://schemas.microsoft.com/office/drawing/2014/main" id="{56ED35C1-1EA4-44EA-98C2-4A90E61520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094722"/>
              </p:ext>
            </p:extLst>
          </p:nvPr>
        </p:nvGraphicFramePr>
        <p:xfrm>
          <a:off x="6015206" y="4976050"/>
          <a:ext cx="9159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254" imgH="406224" progId="Equation.DSMT4">
                  <p:embed/>
                </p:oleObj>
              </mc:Choice>
              <mc:Fallback>
                <p:oleObj name="Equation" r:id="rId9" imgW="1028254" imgH="406224" progId="Equation.DSMT4">
                  <p:embed/>
                  <p:pic>
                    <p:nvPicPr>
                      <p:cNvPr id="138" name="Object 219">
                        <a:extLst>
                          <a:ext uri="{FF2B5EF4-FFF2-40B4-BE49-F238E27FC236}">
                            <a16:creationId xmlns:a16="http://schemas.microsoft.com/office/drawing/2014/main" id="{56ED35C1-1EA4-44EA-98C2-4A90E6152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206" y="4976050"/>
                        <a:ext cx="91598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D2590974-42D1-4228-A417-69909282E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834" y="3884397"/>
            <a:ext cx="425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dirty="0">
                <a:latin typeface="Century Schoolbook" pitchFamily="18" charset="0"/>
              </a:rPr>
              <a:t>The input number can be any value. The domain can be ‘All Real Number’</a:t>
            </a:r>
          </a:p>
        </p:txBody>
      </p:sp>
      <p:sp>
        <p:nvSpPr>
          <p:cNvPr id="140" name="AutoShape 32">
            <a:extLst>
              <a:ext uri="{FF2B5EF4-FFF2-40B4-BE49-F238E27FC236}">
                <a16:creationId xmlns:a16="http://schemas.microsoft.com/office/drawing/2014/main" id="{3D2459CD-4A3E-4AD8-826A-1AA55B226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626" y="3396588"/>
            <a:ext cx="811213" cy="88900"/>
          </a:xfrm>
          <a:prstGeom prst="leftArrow">
            <a:avLst>
              <a:gd name="adj1" fmla="val 50000"/>
              <a:gd name="adj2" fmla="val 171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41" name="AutoShape 32">
            <a:extLst>
              <a:ext uri="{FF2B5EF4-FFF2-40B4-BE49-F238E27FC236}">
                <a16:creationId xmlns:a16="http://schemas.microsoft.com/office/drawing/2014/main" id="{25418A0A-9DB5-47B0-A17A-2C28A4D2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089" y="3833151"/>
            <a:ext cx="730250" cy="80962"/>
          </a:xfrm>
          <a:prstGeom prst="leftArrow">
            <a:avLst>
              <a:gd name="adj1" fmla="val 50000"/>
              <a:gd name="adj2" fmla="val 1725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42" name="AutoShape 32">
            <a:extLst>
              <a:ext uri="{FF2B5EF4-FFF2-40B4-BE49-F238E27FC236}">
                <a16:creationId xmlns:a16="http://schemas.microsoft.com/office/drawing/2014/main" id="{C178C9BE-E9AA-49BB-9FC9-359B9D4D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801" y="4264951"/>
            <a:ext cx="687388" cy="90487"/>
          </a:xfrm>
          <a:prstGeom prst="leftArrow">
            <a:avLst>
              <a:gd name="adj1" fmla="val 50000"/>
              <a:gd name="adj2" fmla="val 1724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43" name="AutoShape 32">
            <a:extLst>
              <a:ext uri="{FF2B5EF4-FFF2-40B4-BE49-F238E27FC236}">
                <a16:creationId xmlns:a16="http://schemas.microsoft.com/office/drawing/2014/main" id="{861B5863-333F-4469-9A9B-AEC185065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201" y="4696751"/>
            <a:ext cx="579438" cy="96837"/>
          </a:xfrm>
          <a:prstGeom prst="leftArrow">
            <a:avLst>
              <a:gd name="adj1" fmla="val 50000"/>
              <a:gd name="adj2" fmla="val 172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44" name="AutoShape 32">
            <a:extLst>
              <a:ext uri="{FF2B5EF4-FFF2-40B4-BE49-F238E27FC236}">
                <a16:creationId xmlns:a16="http://schemas.microsoft.com/office/drawing/2014/main" id="{73E2B7C2-B967-4524-B435-8B8E1BA07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851" y="5128551"/>
            <a:ext cx="490538" cy="103187"/>
          </a:xfrm>
          <a:prstGeom prst="leftArrow">
            <a:avLst>
              <a:gd name="adj1" fmla="val 50000"/>
              <a:gd name="adj2" fmla="val 172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45" name="AutoShape 32">
            <a:extLst>
              <a:ext uri="{FF2B5EF4-FFF2-40B4-BE49-F238E27FC236}">
                <a16:creationId xmlns:a16="http://schemas.microsoft.com/office/drawing/2014/main" id="{6402DA20-EC03-4897-B96F-921C5D72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501" y="5554001"/>
            <a:ext cx="357188" cy="84137"/>
          </a:xfrm>
          <a:prstGeom prst="leftArrow">
            <a:avLst>
              <a:gd name="adj1" fmla="val 50000"/>
              <a:gd name="adj2" fmla="val 172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46" name="AutoShape 32">
            <a:extLst>
              <a:ext uri="{FF2B5EF4-FFF2-40B4-BE49-F238E27FC236}">
                <a16:creationId xmlns:a16="http://schemas.microsoft.com/office/drawing/2014/main" id="{29500A58-4B21-41A3-836D-6ED310A02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501" y="5992151"/>
            <a:ext cx="198438" cy="90487"/>
          </a:xfrm>
          <a:prstGeom prst="leftArrow">
            <a:avLst>
              <a:gd name="adj1" fmla="val 50000"/>
              <a:gd name="adj2" fmla="val 172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47" name="Up Arrow 358">
            <a:extLst>
              <a:ext uri="{FF2B5EF4-FFF2-40B4-BE49-F238E27FC236}">
                <a16:creationId xmlns:a16="http://schemas.microsoft.com/office/drawing/2014/main" id="{797F5195-0DA5-4FE1-A0AE-096E8B2531EA}"/>
              </a:ext>
            </a:extLst>
          </p:cNvPr>
          <p:cNvSpPr/>
          <p:nvPr/>
        </p:nvSpPr>
        <p:spPr>
          <a:xfrm>
            <a:off x="1675351" y="3263238"/>
            <a:ext cx="95250" cy="2984500"/>
          </a:xfrm>
          <a:prstGeom prst="upArrow">
            <a:avLst>
              <a:gd name="adj1" fmla="val 50000"/>
              <a:gd name="adj2" fmla="val 13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90E1E63-4CE3-4981-B7FC-69629F56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434" y="5366475"/>
            <a:ext cx="3894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>
                <a:latin typeface="Century Schoolbook" pitchFamily="18" charset="0"/>
              </a:rPr>
              <a:t>All output (y) values have to be greater or equal to two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89C28E08-F3AA-4747-A58F-C9772A390933}"/>
              </a:ext>
            </a:extLst>
          </p:cNvPr>
          <p:cNvSpPr txBox="1">
            <a:spLocks/>
          </p:cNvSpPr>
          <p:nvPr/>
        </p:nvSpPr>
        <p:spPr>
          <a:xfrm>
            <a:off x="186645" y="1567449"/>
            <a:ext cx="8376699" cy="150616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The range of a parabola depends on which way the graph opens and where it starts</a:t>
            </a:r>
          </a:p>
          <a:p>
            <a:r>
              <a:rPr lang="en-CA" sz="2200" dirty="0"/>
              <a:t>If it opens up, range will be: y </a:t>
            </a:r>
            <a:r>
              <a:rPr lang="en-CA" sz="2200" u="sng" dirty="0"/>
              <a:t>&gt;</a:t>
            </a:r>
            <a:r>
              <a:rPr lang="en-CA" sz="2200" dirty="0"/>
              <a:t> lowest y- value</a:t>
            </a:r>
            <a:endParaRPr lang="en-CA" sz="2200" u="sng" dirty="0"/>
          </a:p>
          <a:p>
            <a:r>
              <a:rPr lang="en-CA" sz="2200" dirty="0"/>
              <a:t>If it opens down, range will be: y </a:t>
            </a:r>
            <a:r>
              <a:rPr lang="en-CA" sz="2200" u="sng" dirty="0"/>
              <a:t>&lt;</a:t>
            </a:r>
            <a:r>
              <a:rPr lang="en-CA" sz="2200" dirty="0"/>
              <a:t> biggest y- value</a:t>
            </a:r>
            <a:endParaRPr lang="en-CA" sz="2200" u="sng" dirty="0"/>
          </a:p>
        </p:txBody>
      </p:sp>
    </p:spTree>
    <p:extLst>
      <p:ext uri="{BB962C8B-B14F-4D97-AF65-F5344CB8AC3E}">
        <p14:creationId xmlns:p14="http://schemas.microsoft.com/office/powerpoint/2010/main" val="9455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9" grpId="0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/>
      <p:bldP spid="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67AC2-1A0A-4595-A4B2-4E63D6A20F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0573" y="163286"/>
            <a:ext cx="8517751" cy="92784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Indicate the domain and range for each of the following parabolas: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F2156-880D-45D0-A88E-F124A4AB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3" y="968188"/>
            <a:ext cx="2997032" cy="2950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DCE67C-A0AE-4744-B0B7-F5386AD11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56" y="884839"/>
            <a:ext cx="2296289" cy="3033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2BFDC-FF36-4031-9777-61D984E2F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770" y="922083"/>
            <a:ext cx="2960507" cy="2981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DB95B0-64BF-4269-9C27-8469B71DC1D9}"/>
              </a:ext>
            </a:extLst>
          </p:cNvPr>
          <p:cNvSpPr txBox="1"/>
          <p:nvPr/>
        </p:nvSpPr>
        <p:spPr>
          <a:xfrm>
            <a:off x="192101" y="4072538"/>
            <a:ext cx="2297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Domain: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FC2D0-7346-4730-B39F-9EEEA3497704}"/>
              </a:ext>
            </a:extLst>
          </p:cNvPr>
          <p:cNvSpPr txBox="1"/>
          <p:nvPr/>
        </p:nvSpPr>
        <p:spPr>
          <a:xfrm>
            <a:off x="175453" y="5185442"/>
            <a:ext cx="2297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Range: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B9A4D-A557-4F8E-9F77-FFA1744EFD28}"/>
              </a:ext>
            </a:extLst>
          </p:cNvPr>
          <p:cNvSpPr txBox="1"/>
          <p:nvPr/>
        </p:nvSpPr>
        <p:spPr>
          <a:xfrm>
            <a:off x="3210645" y="4086625"/>
            <a:ext cx="2297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Domain: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18377-A443-48AA-8E57-FAF53899FF68}"/>
              </a:ext>
            </a:extLst>
          </p:cNvPr>
          <p:cNvSpPr txBox="1"/>
          <p:nvPr/>
        </p:nvSpPr>
        <p:spPr>
          <a:xfrm>
            <a:off x="3193997" y="5199529"/>
            <a:ext cx="2297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Range: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E134E-A950-464C-9082-1C95843AE188}"/>
              </a:ext>
            </a:extLst>
          </p:cNvPr>
          <p:cNvSpPr txBox="1"/>
          <p:nvPr/>
        </p:nvSpPr>
        <p:spPr>
          <a:xfrm>
            <a:off x="5898775" y="4116080"/>
            <a:ext cx="2297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Domain: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84622-0DAD-42FC-8B4B-CAF8330EF91F}"/>
              </a:ext>
            </a:extLst>
          </p:cNvPr>
          <p:cNvSpPr txBox="1"/>
          <p:nvPr/>
        </p:nvSpPr>
        <p:spPr>
          <a:xfrm>
            <a:off x="5882127" y="5228984"/>
            <a:ext cx="2297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Range:</a:t>
            </a:r>
          </a:p>
        </p:txBody>
      </p:sp>
    </p:spTree>
    <p:extLst>
      <p:ext uri="{BB962C8B-B14F-4D97-AF65-F5344CB8AC3E}">
        <p14:creationId xmlns:p14="http://schemas.microsoft.com/office/powerpoint/2010/main" val="304400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707BA-9744-4A96-8123-5439038D44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6679" y="155602"/>
            <a:ext cx="8325650" cy="84332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Match each equation with the description that best describes it: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97DAAB-E69E-4866-B1EF-E0A1851044BA}"/>
              </a:ext>
            </a:extLst>
          </p:cNvPr>
          <p:cNvSpPr txBox="1">
            <a:spLocks/>
          </p:cNvSpPr>
          <p:nvPr/>
        </p:nvSpPr>
        <p:spPr>
          <a:xfrm>
            <a:off x="4018750" y="1168614"/>
            <a:ext cx="5040726" cy="9060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 err="1"/>
              <a:t>i</a:t>
            </a:r>
            <a:r>
              <a:rPr lang="en-CA" dirty="0"/>
              <a:t>) Range is y </a:t>
            </a:r>
            <a:r>
              <a:rPr lang="en-CA" u="sng" dirty="0"/>
              <a:t>&gt;</a:t>
            </a:r>
            <a:r>
              <a:rPr lang="en-CA" dirty="0"/>
              <a:t>  – 4 ,  </a:t>
            </a:r>
            <a:br>
              <a:rPr lang="en-CA" dirty="0"/>
            </a:br>
            <a:r>
              <a:rPr lang="en-CA" dirty="0"/>
              <a:t>   Axis of symmetry is x = 3</a:t>
            </a:r>
            <a:endParaRPr lang="en-CA" u="sng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13282BC-DA0B-4541-8C58-B3CBC5DAC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65826"/>
              </p:ext>
            </p:extLst>
          </p:nvPr>
        </p:nvGraphicFramePr>
        <p:xfrm>
          <a:off x="169223" y="4656031"/>
          <a:ext cx="31384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228600" progId="Equation.DSMT4">
                  <p:embed/>
                </p:oleObj>
              </mc:Choice>
              <mc:Fallback>
                <p:oleObj name="Equation" r:id="rId3" imgW="107928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13282BC-DA0B-4541-8C58-B3CBC5DAC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223" y="4656031"/>
                        <a:ext cx="3138487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F3A5671-6869-4287-866B-A102B8826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81858"/>
              </p:ext>
            </p:extLst>
          </p:nvPr>
        </p:nvGraphicFramePr>
        <p:xfrm>
          <a:off x="161925" y="2747963"/>
          <a:ext cx="33972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228600" progId="Equation.DSMT4">
                  <p:embed/>
                </p:oleObj>
              </mc:Choice>
              <mc:Fallback>
                <p:oleObj name="Equation" r:id="rId5" imgW="116820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F3A5671-6869-4287-866B-A102B8826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25" y="2747963"/>
                        <a:ext cx="339725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6B0B66-3DE6-40EC-A69E-E88212449094}"/>
              </a:ext>
            </a:extLst>
          </p:cNvPr>
          <p:cNvSpPr txBox="1">
            <a:spLocks/>
          </p:cNvSpPr>
          <p:nvPr/>
        </p:nvSpPr>
        <p:spPr>
          <a:xfrm>
            <a:off x="3909892" y="3918218"/>
            <a:ext cx="5040726" cy="9060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iii) Range is y </a:t>
            </a:r>
            <a:r>
              <a:rPr lang="en-CA" u="sng" dirty="0"/>
              <a:t>&lt;</a:t>
            </a:r>
            <a:r>
              <a:rPr lang="en-CA" dirty="0"/>
              <a:t> 9,  </a:t>
            </a:r>
            <a:br>
              <a:rPr lang="en-CA" dirty="0"/>
            </a:br>
            <a:r>
              <a:rPr lang="en-CA" dirty="0"/>
              <a:t>    Axis of symmetry is x= – 1</a:t>
            </a:r>
            <a:endParaRPr lang="en-CA" u="sng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D103DAD-EA64-4B44-A4FA-BA5BE6EB0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3333"/>
              </p:ext>
            </p:extLst>
          </p:nvPr>
        </p:nvGraphicFramePr>
        <p:xfrm>
          <a:off x="105856" y="1119188"/>
          <a:ext cx="23256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D103DAD-EA64-4B44-A4FA-BA5BE6EB0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856" y="1119188"/>
                        <a:ext cx="2325687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C37A01-C47D-4C1D-AABE-2E66AAD1D3BA}"/>
              </a:ext>
            </a:extLst>
          </p:cNvPr>
          <p:cNvSpPr txBox="1">
            <a:spLocks/>
          </p:cNvSpPr>
          <p:nvPr/>
        </p:nvSpPr>
        <p:spPr>
          <a:xfrm>
            <a:off x="3970082" y="2687492"/>
            <a:ext cx="4720559" cy="9060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ii) X-intercepts at 2 and -2</a:t>
            </a:r>
            <a:br>
              <a:rPr lang="en-CA" dirty="0"/>
            </a:br>
            <a:r>
              <a:rPr lang="en-CA" dirty="0"/>
              <a:t>Axis of symmetry is the Y-axis</a:t>
            </a:r>
          </a:p>
          <a:p>
            <a:pPr marL="0" indent="0">
              <a:buFont typeface="Wingdings"/>
              <a:buNone/>
            </a:pPr>
            <a:endParaRPr lang="en-CA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C6BC6A-77BD-4282-822C-6E1766EF5C34}"/>
              </a:ext>
            </a:extLst>
          </p:cNvPr>
          <p:cNvSpPr txBox="1">
            <a:spLocks/>
          </p:cNvSpPr>
          <p:nvPr/>
        </p:nvSpPr>
        <p:spPr>
          <a:xfrm>
            <a:off x="3916296" y="5092590"/>
            <a:ext cx="5040726" cy="9060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iv) Graph opens down and vertex at (3,8)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336506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714A-DBD0-4615-90AE-C7139A01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5974"/>
          </a:xfrm>
        </p:spPr>
        <p:txBody>
          <a:bodyPr/>
          <a:lstStyle/>
          <a:p>
            <a:r>
              <a:rPr lang="en-CA" dirty="0"/>
              <a:t>Things to 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73246-E1F8-4A9E-B44E-B769FA4B11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8258" y="947057"/>
            <a:ext cx="8533120" cy="2587598"/>
          </a:xfrm>
        </p:spPr>
        <p:txBody>
          <a:bodyPr/>
          <a:lstStyle/>
          <a:p>
            <a:r>
              <a:rPr lang="en-CA" dirty="0"/>
              <a:t>The vertex is always in the middle between the two </a:t>
            </a:r>
            <a:br>
              <a:rPr lang="en-CA" dirty="0"/>
            </a:br>
            <a:r>
              <a:rPr lang="en-CA" dirty="0"/>
              <a:t>“X” intercepts</a:t>
            </a:r>
          </a:p>
          <a:p>
            <a:r>
              <a:rPr lang="en-CA" dirty="0"/>
              <a:t>The Axis of Symmetry must always be an equation:  </a:t>
            </a:r>
            <a:br>
              <a:rPr lang="en-CA" dirty="0"/>
            </a:br>
            <a:r>
              <a:rPr lang="en-CA" dirty="0"/>
              <a:t>       </a:t>
            </a:r>
            <a:r>
              <a:rPr lang="en-CA" sz="3300" b="1" dirty="0"/>
              <a:t>x = </a:t>
            </a:r>
            <a:r>
              <a:rPr lang="en-CA" sz="3300" b="1" i="1" dirty="0"/>
              <a:t>k</a:t>
            </a:r>
            <a:r>
              <a:rPr lang="en-CA" i="1" dirty="0"/>
              <a:t>,    </a:t>
            </a:r>
            <a:r>
              <a:rPr lang="en-CA" dirty="0"/>
              <a:t>where “</a:t>
            </a:r>
            <a:r>
              <a:rPr lang="en-CA" i="1" dirty="0"/>
              <a:t>k</a:t>
            </a:r>
            <a:r>
              <a:rPr lang="en-CA" dirty="0"/>
              <a:t>” is the x-coordinate of the vertex</a:t>
            </a:r>
            <a:endParaRPr lang="en-CA" i="1" dirty="0"/>
          </a:p>
          <a:p>
            <a:r>
              <a:rPr lang="en-CA" dirty="0"/>
              <a:t> The domain of a parabola that opens up or down will always be:  </a:t>
            </a:r>
          </a:p>
        </p:txBody>
      </p:sp>
      <p:graphicFrame>
        <p:nvGraphicFramePr>
          <p:cNvPr id="4" name="Object 218">
            <a:extLst>
              <a:ext uri="{FF2B5EF4-FFF2-40B4-BE49-F238E27FC236}">
                <a16:creationId xmlns:a16="http://schemas.microsoft.com/office/drawing/2014/main" id="{549F4AE7-60A1-447B-8EB2-36B90D6C4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382620"/>
              </p:ext>
            </p:extLst>
          </p:nvPr>
        </p:nvGraphicFramePr>
        <p:xfrm>
          <a:off x="2302937" y="3219915"/>
          <a:ext cx="10874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330200" progId="Equation.DSMT4">
                  <p:embed/>
                </p:oleObj>
              </mc:Choice>
              <mc:Fallback>
                <p:oleObj name="Equation" r:id="rId3" imgW="876300" imgH="330200" progId="Equation.DSMT4">
                  <p:embed/>
                  <p:pic>
                    <p:nvPicPr>
                      <p:cNvPr id="4" name="Object 218">
                        <a:extLst>
                          <a:ext uri="{FF2B5EF4-FFF2-40B4-BE49-F238E27FC236}">
                            <a16:creationId xmlns:a16="http://schemas.microsoft.com/office/drawing/2014/main" id="{549F4AE7-60A1-447B-8EB2-36B90D6C4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937" y="3219915"/>
                        <a:ext cx="108743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B140EE-11F0-4690-8B05-FFA823BCD091}"/>
              </a:ext>
            </a:extLst>
          </p:cNvPr>
          <p:cNvSpPr txBox="1">
            <a:spLocks/>
          </p:cNvSpPr>
          <p:nvPr/>
        </p:nvSpPr>
        <p:spPr>
          <a:xfrm>
            <a:off x="179293" y="3642872"/>
            <a:ext cx="8533120" cy="9060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To find the Y-coordinate of the vertex, plug the x-value into the equation and solve for “y”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144EF7-8E45-4BDA-8170-DF1F50EF7F46}"/>
              </a:ext>
            </a:extLst>
          </p:cNvPr>
          <p:cNvSpPr txBox="1">
            <a:spLocks/>
          </p:cNvSpPr>
          <p:nvPr/>
        </p:nvSpPr>
        <p:spPr>
          <a:xfrm>
            <a:off x="170330" y="4602093"/>
            <a:ext cx="8533120" cy="9060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vertex, x-intercepts, y-intercept should be provided as a pair of coordinates (</a:t>
            </a:r>
            <a:r>
              <a:rPr lang="en-CA" dirty="0" err="1"/>
              <a:t>a,b</a:t>
            </a:r>
            <a:r>
              <a:rPr lang="en-CA" dirty="0"/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A2E4DF-5D27-47DF-8050-A29E57C4C16C}"/>
              </a:ext>
            </a:extLst>
          </p:cNvPr>
          <p:cNvSpPr txBox="1">
            <a:spLocks/>
          </p:cNvSpPr>
          <p:nvPr/>
        </p:nvSpPr>
        <p:spPr>
          <a:xfrm>
            <a:off x="161366" y="5607420"/>
            <a:ext cx="8533120" cy="90607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y-coordinate of the Vertex will be used for the range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35985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you do if you can’t Factor the trinomial?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67368" cy="635655"/>
          </a:xfrm>
        </p:spPr>
        <p:txBody>
          <a:bodyPr/>
          <a:lstStyle/>
          <a:p>
            <a:r>
              <a:rPr lang="en-CA" dirty="0"/>
              <a:t>Answer: Use the Quadratic formula (next lesson)!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8135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BB1F3EF-2685-4F87-AD3F-7546150C5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15163"/>
              </p:ext>
            </p:extLst>
          </p:nvPr>
        </p:nvGraphicFramePr>
        <p:xfrm>
          <a:off x="720671" y="2296253"/>
          <a:ext cx="3118007" cy="111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444240" progId="Equation.DSMT4">
                  <p:embed/>
                </p:oleObj>
              </mc:Choice>
              <mc:Fallback>
                <p:oleObj name="Equation" r:id="rId4" imgW="124452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BB1F3EF-2685-4F87-AD3F-7546150C5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671" y="2296253"/>
                        <a:ext cx="3118007" cy="1113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03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r>
              <a:rPr lang="en-CA" dirty="0"/>
              <a:t>Review: Linear and Quadratic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5904656" cy="5421216"/>
          </a:xfrm>
        </p:spPr>
        <p:txBody>
          <a:bodyPr/>
          <a:lstStyle/>
          <a:p>
            <a:r>
              <a:rPr lang="en-CA" dirty="0"/>
              <a:t>Linear Functions</a:t>
            </a:r>
          </a:p>
          <a:p>
            <a:pPr lvl="1"/>
            <a:r>
              <a:rPr lang="en-CA" dirty="0"/>
              <a:t>Straight Lines</a:t>
            </a:r>
          </a:p>
          <a:p>
            <a:pPr lvl="1"/>
            <a:r>
              <a:rPr lang="en-CA" dirty="0"/>
              <a:t>General Form:</a:t>
            </a:r>
          </a:p>
          <a:p>
            <a:pPr lvl="1"/>
            <a:r>
              <a:rPr lang="en-CA" dirty="0"/>
              <a:t>Highest degree for “</a:t>
            </a:r>
            <a:r>
              <a:rPr lang="en-CA" i="1" dirty="0"/>
              <a:t>x</a:t>
            </a:r>
            <a:r>
              <a:rPr lang="en-CA" dirty="0"/>
              <a:t>” is one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Quadratic Functions</a:t>
            </a:r>
          </a:p>
          <a:p>
            <a:pPr lvl="1"/>
            <a:r>
              <a:rPr lang="en-CA" dirty="0"/>
              <a:t>Curved</a:t>
            </a:r>
          </a:p>
          <a:p>
            <a:pPr lvl="1"/>
            <a:r>
              <a:rPr lang="en-CA" dirty="0"/>
              <a:t>Shape of a “Parabola”</a:t>
            </a:r>
          </a:p>
          <a:p>
            <a:pPr lvl="1"/>
            <a:r>
              <a:rPr lang="en-CA" dirty="0"/>
              <a:t>Highest Degree for “</a:t>
            </a:r>
            <a:r>
              <a:rPr lang="en-CA" i="1" dirty="0"/>
              <a:t>x</a:t>
            </a:r>
            <a:r>
              <a:rPr lang="en-CA" dirty="0"/>
              <a:t>” is two</a:t>
            </a:r>
          </a:p>
          <a:p>
            <a:pPr lvl="1"/>
            <a:r>
              <a:rPr lang="en-CA" dirty="0"/>
              <a:t>General Form: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29831"/>
              </p:ext>
            </p:extLst>
          </p:nvPr>
        </p:nvGraphicFramePr>
        <p:xfrm>
          <a:off x="1331640" y="2708920"/>
          <a:ext cx="1770590" cy="53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08" imgH="203112" progId="Equation.DSMT4">
                  <p:embed/>
                </p:oleObj>
              </mc:Choice>
              <mc:Fallback>
                <p:oleObj name="Equation" r:id="rId3" imgW="672808" imgH="20311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08920"/>
                        <a:ext cx="1770590" cy="534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083027"/>
              </p:ext>
            </p:extLst>
          </p:nvPr>
        </p:nvGraphicFramePr>
        <p:xfrm>
          <a:off x="3419872" y="2780928"/>
          <a:ext cx="1199307" cy="41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780928"/>
                        <a:ext cx="1199307" cy="417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02803"/>
              </p:ext>
            </p:extLst>
          </p:nvPr>
        </p:nvGraphicFramePr>
        <p:xfrm>
          <a:off x="4813176" y="2780928"/>
          <a:ext cx="2006923" cy="41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476" imgH="203112" progId="Equation.DSMT4">
                  <p:embed/>
                </p:oleObj>
              </mc:Choice>
              <mc:Fallback>
                <p:oleObj name="Equation" r:id="rId7" imgW="977476" imgH="203112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176" y="2780928"/>
                        <a:ext cx="2006923" cy="417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70543"/>
              </p:ext>
            </p:extLst>
          </p:nvPr>
        </p:nvGraphicFramePr>
        <p:xfrm>
          <a:off x="899592" y="5436157"/>
          <a:ext cx="1296144" cy="61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2391" imgH="228501" progId="Equation.DSMT4">
                  <p:embed/>
                </p:oleObj>
              </mc:Choice>
              <mc:Fallback>
                <p:oleObj name="Equation" r:id="rId9" imgW="482391" imgH="228501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436157"/>
                        <a:ext cx="1296144" cy="614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44604"/>
              </p:ext>
            </p:extLst>
          </p:nvPr>
        </p:nvGraphicFramePr>
        <p:xfrm>
          <a:off x="2915816" y="5445224"/>
          <a:ext cx="26289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900" imgH="228600" progId="Equation.DSMT4">
                  <p:embed/>
                </p:oleObj>
              </mc:Choice>
              <mc:Fallback>
                <p:oleObj name="Equation" r:id="rId11" imgW="97790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445224"/>
                        <a:ext cx="26289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41404"/>
              </p:ext>
            </p:extLst>
          </p:nvPr>
        </p:nvGraphicFramePr>
        <p:xfrm>
          <a:off x="323528" y="6177235"/>
          <a:ext cx="2889251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93800" imgH="203200" progId="Equation.DSMT4">
                  <p:embed/>
                </p:oleObj>
              </mc:Choice>
              <mc:Fallback>
                <p:oleObj name="Equation" r:id="rId13" imgW="1193800" imgH="203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177235"/>
                        <a:ext cx="2889251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742731"/>
              </p:ext>
            </p:extLst>
          </p:nvPr>
        </p:nvGraphicFramePr>
        <p:xfrm>
          <a:off x="3131840" y="6165304"/>
          <a:ext cx="22431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26698" imgH="203112" progId="Equation.DSMT4">
                  <p:embed/>
                </p:oleObj>
              </mc:Choice>
              <mc:Fallback>
                <p:oleObj name="Equation" r:id="rId15" imgW="926698" imgH="203112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6165304"/>
                        <a:ext cx="2243138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063006" y="1754313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>
            <a:off x="5063006" y="1754313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60486" y="1178249"/>
            <a:ext cx="982640" cy="1110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76216" y="4402926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5076216" y="4402926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96042" y="3881627"/>
            <a:ext cx="895548" cy="1132781"/>
            <a:chOff x="3100388" y="1106488"/>
            <a:chExt cx="3327400" cy="3743325"/>
          </a:xfrm>
        </p:grpSpPr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6855536" y="4402925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>
            <a:off x="6855536" y="4402925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flipV="1">
            <a:off x="6975362" y="3881626"/>
            <a:ext cx="895548" cy="1132781"/>
            <a:chOff x="3100388" y="1106488"/>
            <a:chExt cx="3327400" cy="3743325"/>
          </a:xfrm>
        </p:grpSpPr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849782"/>
              </p:ext>
            </p:extLst>
          </p:nvPr>
        </p:nvGraphicFramePr>
        <p:xfrm>
          <a:off x="6295789" y="1040789"/>
          <a:ext cx="1114510" cy="36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30" imgH="203112" progId="Equation.DSMT4">
                  <p:embed/>
                </p:oleObj>
              </mc:Choice>
              <mc:Fallback>
                <p:oleObj name="Equation" r:id="rId17" imgW="622030" imgH="203112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789" y="1040789"/>
                        <a:ext cx="1114510" cy="362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32531"/>
              </p:ext>
            </p:extLst>
          </p:nvPr>
        </p:nvGraphicFramePr>
        <p:xfrm>
          <a:off x="5016806" y="5112980"/>
          <a:ext cx="1558820" cy="33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66800" imgH="228600" progId="Equation.DSMT4">
                  <p:embed/>
                </p:oleObj>
              </mc:Choice>
              <mc:Fallback>
                <p:oleObj name="Equation" r:id="rId19" imgW="10668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806" y="5112980"/>
                        <a:ext cx="1558820" cy="332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60746"/>
              </p:ext>
            </p:extLst>
          </p:nvPr>
        </p:nvGraphicFramePr>
        <p:xfrm>
          <a:off x="6792913" y="5111849"/>
          <a:ext cx="16891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55700" imgH="228600" progId="Equation.DSMT4">
                  <p:embed/>
                </p:oleObj>
              </mc:Choice>
              <mc:Fallback>
                <p:oleObj name="Equation" r:id="rId21" imgW="1155700" imgH="22860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111849"/>
                        <a:ext cx="16891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68135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5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937345"/>
            <a:ext cx="3933601" cy="473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3523922" y="1937345"/>
            <a:ext cx="2848278" cy="4180285"/>
            <a:chOff x="3100388" y="1106488"/>
            <a:chExt cx="3327400" cy="3743325"/>
          </a:xfrm>
        </p:grpSpPr>
        <p:sp>
          <p:nvSpPr>
            <p:cNvPr id="79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562074"/>
          </a:xfrm>
        </p:spPr>
        <p:txBody>
          <a:bodyPr/>
          <a:lstStyle/>
          <a:p>
            <a:r>
              <a:rPr lang="en-CA" dirty="0"/>
              <a:t>I) Why is a Quadratic Function U-shaped?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1224136"/>
          </a:xfrm>
        </p:spPr>
        <p:txBody>
          <a:bodyPr/>
          <a:lstStyle/>
          <a:p>
            <a:r>
              <a:rPr lang="en-CA" dirty="0"/>
              <a:t>If we make a TOV, plot the coordinates, and connect the dots, the resulting shape is a Parabola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5523"/>
              </p:ext>
            </p:extLst>
          </p:nvPr>
        </p:nvGraphicFramePr>
        <p:xfrm>
          <a:off x="467544" y="2035175"/>
          <a:ext cx="1738313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3873500" progId="Equation.DSMT4">
                  <p:embed/>
                </p:oleObj>
              </mc:Choice>
              <mc:Fallback>
                <p:oleObj name="Equation" r:id="rId4" imgW="1485900" imgH="3873500" progId="Equation.DSMT4">
                  <p:embed/>
                  <p:pic>
                    <p:nvPicPr>
                      <p:cNvPr id="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35175"/>
                        <a:ext cx="1738313" cy="453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49"/>
          <p:cNvSpPr>
            <a:spLocks noChangeArrowheads="1"/>
          </p:cNvSpPr>
          <p:nvPr/>
        </p:nvSpPr>
        <p:spPr bwMode="auto">
          <a:xfrm>
            <a:off x="4887647" y="6040230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" name="Oval 50"/>
          <p:cNvSpPr>
            <a:spLocks noChangeArrowheads="1"/>
          </p:cNvSpPr>
          <p:nvPr/>
        </p:nvSpPr>
        <p:spPr bwMode="auto">
          <a:xfrm>
            <a:off x="5353304" y="5589240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1" name="Oval 51"/>
          <p:cNvSpPr>
            <a:spLocks noChangeArrowheads="1"/>
          </p:cNvSpPr>
          <p:nvPr/>
        </p:nvSpPr>
        <p:spPr bwMode="auto">
          <a:xfrm>
            <a:off x="4417200" y="5589240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" name="Oval 52"/>
          <p:cNvSpPr>
            <a:spLocks noChangeArrowheads="1"/>
          </p:cNvSpPr>
          <p:nvPr/>
        </p:nvSpPr>
        <p:spPr bwMode="auto">
          <a:xfrm>
            <a:off x="5796136" y="4229099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3923928" y="4177099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4" name="Oval 54"/>
          <p:cNvSpPr>
            <a:spLocks noChangeArrowheads="1"/>
          </p:cNvSpPr>
          <p:nvPr/>
        </p:nvSpPr>
        <p:spPr bwMode="auto">
          <a:xfrm>
            <a:off x="3463508" y="1891349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5" name="Oval 55"/>
          <p:cNvSpPr>
            <a:spLocks noChangeArrowheads="1"/>
          </p:cNvSpPr>
          <p:nvPr/>
        </p:nvSpPr>
        <p:spPr bwMode="auto">
          <a:xfrm>
            <a:off x="6294800" y="1859945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53026"/>
              </p:ext>
            </p:extLst>
          </p:nvPr>
        </p:nvGraphicFramePr>
        <p:xfrm>
          <a:off x="1611858" y="2727648"/>
          <a:ext cx="2238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291973" progId="Equation.DSMT4">
                  <p:embed/>
                </p:oleObj>
              </mc:Choice>
              <mc:Fallback>
                <p:oleObj name="Equation" r:id="rId6" imgW="190417" imgH="291973" progId="Equation.DSMT4">
                  <p:embed/>
                  <p:pic>
                    <p:nvPicPr>
                      <p:cNvPr id="8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858" y="2727648"/>
                        <a:ext cx="22383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821641"/>
              </p:ext>
            </p:extLst>
          </p:nvPr>
        </p:nvGraphicFramePr>
        <p:xfrm>
          <a:off x="1619672" y="3284984"/>
          <a:ext cx="1635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700" imgH="279400" progId="Equation.DSMT4">
                  <p:embed/>
                </p:oleObj>
              </mc:Choice>
              <mc:Fallback>
                <p:oleObj name="Equation" r:id="rId8" imgW="139700" imgH="279400" progId="Equation.DSMT4">
                  <p:embed/>
                  <p:pic>
                    <p:nvPicPr>
                      <p:cNvPr id="8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284984"/>
                        <a:ext cx="16351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97867"/>
              </p:ext>
            </p:extLst>
          </p:nvPr>
        </p:nvGraphicFramePr>
        <p:xfrm>
          <a:off x="1598613" y="3841750"/>
          <a:ext cx="2222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500" imgH="279400" progId="Equation.DSMT4">
                  <p:embed/>
                </p:oleObj>
              </mc:Choice>
              <mc:Fallback>
                <p:oleObj name="Equation" r:id="rId10" imgW="190500" imgH="279400" progId="Equation.DSMT4">
                  <p:embed/>
                  <p:pic>
                    <p:nvPicPr>
                      <p:cNvPr id="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3841750"/>
                        <a:ext cx="2222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68004"/>
              </p:ext>
            </p:extLst>
          </p:nvPr>
        </p:nvGraphicFramePr>
        <p:xfrm>
          <a:off x="1606550" y="4392613"/>
          <a:ext cx="2222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17" imgH="291973" progId="Equation.DSMT4">
                  <p:embed/>
                </p:oleObj>
              </mc:Choice>
              <mc:Fallback>
                <p:oleObj name="Equation" r:id="rId12" imgW="190417" imgH="291973" progId="Equation.DSMT4">
                  <p:embed/>
                  <p:pic>
                    <p:nvPicPr>
                      <p:cNvPr id="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4392613"/>
                        <a:ext cx="22225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83599"/>
              </p:ext>
            </p:extLst>
          </p:nvPr>
        </p:nvGraphicFramePr>
        <p:xfrm>
          <a:off x="1643114" y="4956992"/>
          <a:ext cx="1635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700" imgH="279400" progId="Equation.DSMT4">
                  <p:embed/>
                </p:oleObj>
              </mc:Choice>
              <mc:Fallback>
                <p:oleObj name="Equation" r:id="rId14" imgW="139700" imgH="279400" progId="Equation.DSMT4">
                  <p:embed/>
                  <p:pic>
                    <p:nvPicPr>
                      <p:cNvPr id="8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114" y="4956992"/>
                        <a:ext cx="16351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004475"/>
              </p:ext>
            </p:extLst>
          </p:nvPr>
        </p:nvGraphicFramePr>
        <p:xfrm>
          <a:off x="1620838" y="5514975"/>
          <a:ext cx="2238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500" imgH="279400" progId="Equation.DSMT4">
                  <p:embed/>
                </p:oleObj>
              </mc:Choice>
              <mc:Fallback>
                <p:oleObj name="Equation" r:id="rId15" imgW="190500" imgH="279400" progId="Equation.DSMT4">
                  <p:embed/>
                  <p:pic>
                    <p:nvPicPr>
                      <p:cNvPr id="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5514975"/>
                        <a:ext cx="22383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059512"/>
              </p:ext>
            </p:extLst>
          </p:nvPr>
        </p:nvGraphicFramePr>
        <p:xfrm>
          <a:off x="1613446" y="6065838"/>
          <a:ext cx="2222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17" imgH="291973" progId="Equation.DSMT4">
                  <p:embed/>
                </p:oleObj>
              </mc:Choice>
              <mc:Fallback>
                <p:oleObj name="Equation" r:id="rId17" imgW="190417" imgH="291973" progId="Equation.DSMT4">
                  <p:embed/>
                  <p:pic>
                    <p:nvPicPr>
                      <p:cNvPr id="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446" y="6065838"/>
                        <a:ext cx="22225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8135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9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281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5"/>
          <p:cNvGrpSpPr>
            <a:grpSpLocks noChangeAspect="1"/>
          </p:cNvGrpSpPr>
          <p:nvPr/>
        </p:nvGrpSpPr>
        <p:grpSpPr bwMode="auto">
          <a:xfrm>
            <a:off x="353566" y="1394049"/>
            <a:ext cx="4362450" cy="4991100"/>
            <a:chOff x="1292" y="703"/>
            <a:chExt cx="3418" cy="3144"/>
          </a:xfrm>
        </p:grpSpPr>
        <p:sp>
          <p:nvSpPr>
            <p:cNvPr id="1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92" y="709"/>
              <a:ext cx="3418" cy="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172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V="1">
              <a:off x="172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V="1">
              <a:off x="214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V="1">
              <a:off x="215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V="1">
              <a:off x="2573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V="1">
              <a:off x="257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V="1">
              <a:off x="342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42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V="1">
              <a:off x="3852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3854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4277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V="1">
              <a:off x="4280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1297" y="343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1297" y="344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1297" y="304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1297" y="305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1297" y="265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1297" y="266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1297" y="188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1297" y="189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1297" y="149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1297" y="150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1297" y="110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>
              <a:off x="1297" y="1111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1297" y="2263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>
              <a:off x="1297" y="2269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Line 33"/>
            <p:cNvSpPr>
              <a:spLocks noChangeShapeType="1"/>
            </p:cNvSpPr>
            <p:nvPr/>
          </p:nvSpPr>
          <p:spPr bwMode="auto">
            <a:xfrm>
              <a:off x="1297" y="2275"/>
              <a:ext cx="3410" cy="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>
              <a:off x="1297" y="2281"/>
              <a:ext cx="341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4654" y="208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4680" y="2221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Line 37"/>
            <p:cNvSpPr>
              <a:spLocks noChangeShapeType="1"/>
            </p:cNvSpPr>
            <p:nvPr/>
          </p:nvSpPr>
          <p:spPr bwMode="auto">
            <a:xfrm flipV="1">
              <a:off x="2996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V="1">
              <a:off x="2998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3001" y="715"/>
              <a:ext cx="0" cy="312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Line 40"/>
            <p:cNvSpPr>
              <a:spLocks noChangeShapeType="1"/>
            </p:cNvSpPr>
            <p:nvPr/>
          </p:nvSpPr>
          <p:spPr bwMode="auto">
            <a:xfrm flipV="1">
              <a:off x="3004" y="715"/>
              <a:ext cx="0" cy="3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Rectangle 41"/>
            <p:cNvSpPr>
              <a:spLocks noChangeArrowheads="1"/>
            </p:cNvSpPr>
            <p:nvPr/>
          </p:nvSpPr>
          <p:spPr bwMode="auto">
            <a:xfrm>
              <a:off x="3031" y="703"/>
              <a:ext cx="4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>
              <a:off x="2978" y="721"/>
              <a:ext cx="46" cy="54"/>
            </a:xfrm>
            <a:custGeom>
              <a:avLst/>
              <a:gdLst>
                <a:gd name="T0" fmla="*/ 0 w 46"/>
                <a:gd name="T1" fmla="*/ 54 h 54"/>
                <a:gd name="T2" fmla="*/ 23 w 46"/>
                <a:gd name="T3" fmla="*/ 0 h 54"/>
                <a:gd name="T4" fmla="*/ 46 w 46"/>
                <a:gd name="T5" fmla="*/ 54 h 54"/>
                <a:gd name="T6" fmla="*/ 0 w 4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4">
                  <a:moveTo>
                    <a:pt x="0" y="54"/>
                  </a:moveTo>
                  <a:lnTo>
                    <a:pt x="23" y="0"/>
                  </a:lnTo>
                  <a:lnTo>
                    <a:pt x="4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3011" y="2317"/>
              <a:ext cx="5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1295" y="715"/>
              <a:ext cx="3412" cy="3126"/>
            </a:xfrm>
            <a:prstGeom prst="rect">
              <a:avLst/>
            </a:prstGeom>
            <a:noFill/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634082"/>
          </a:xfrm>
        </p:spPr>
        <p:txBody>
          <a:bodyPr/>
          <a:lstStyle/>
          <a:p>
            <a:r>
              <a:rPr lang="en-CA" dirty="0"/>
              <a:t>II) Components of a Parabola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94586" y="1018182"/>
            <a:ext cx="418394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100" b="0" dirty="0">
                <a:solidFill>
                  <a:srgbClr val="FF0000"/>
                </a:solidFill>
              </a:rPr>
              <a:t>Vertex:</a:t>
            </a:r>
            <a:r>
              <a:rPr lang="en-CA" sz="2100" b="0" dirty="0"/>
              <a:t> The coordinates at either the top or bottom of the parabola.  Always in the middle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741588" y="4817740"/>
            <a:ext cx="180000" cy="18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710226" y="2078046"/>
            <a:ext cx="405031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200" b="0" dirty="0">
                <a:solidFill>
                  <a:srgbClr val="FF0000"/>
                </a:solidFill>
              </a:rPr>
              <a:t>Axis of Symmetry:</a:t>
            </a:r>
            <a:r>
              <a:rPr lang="en-CA" sz="2200" b="0" dirty="0"/>
              <a:t> A line that cuts the graph in the middle.  Must be an equation!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2827933" y="1412776"/>
            <a:ext cx="15875" cy="5021288"/>
          </a:xfrm>
          <a:prstGeom prst="line">
            <a:avLst/>
          </a:prstGeom>
          <a:noFill/>
          <a:ln w="2921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724727" y="3294054"/>
            <a:ext cx="408885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200" b="0" dirty="0">
                <a:solidFill>
                  <a:srgbClr val="FF0000"/>
                </a:solidFill>
              </a:rPr>
              <a:t>X intercepts:</a:t>
            </a:r>
            <a:r>
              <a:rPr lang="en-CA" sz="2200" b="0" dirty="0"/>
              <a:t> intersection point between parabola and the x axis:   (</a:t>
            </a:r>
            <a:r>
              <a:rPr lang="en-CA" sz="2200" b="0" i="1" dirty="0"/>
              <a:t>x</a:t>
            </a:r>
            <a:r>
              <a:rPr lang="en-CA" sz="2200" b="0" i="1" baseline="-25000" dirty="0"/>
              <a:t>1</a:t>
            </a:r>
            <a:r>
              <a:rPr lang="en-CA" sz="2200" b="0" dirty="0"/>
              <a:t>,0</a:t>
            </a:r>
            <a:r>
              <a:rPr lang="en-CA" sz="2200" dirty="0"/>
              <a:t>) and (</a:t>
            </a:r>
            <a:r>
              <a:rPr lang="en-CA" sz="2200" i="1" dirty="0"/>
              <a:t>x</a:t>
            </a:r>
            <a:r>
              <a:rPr lang="en-CA" sz="2200" i="1" baseline="-25000" dirty="0"/>
              <a:t>2</a:t>
            </a:r>
            <a:r>
              <a:rPr lang="en-CA" sz="2200" dirty="0"/>
              <a:t>,0) </a:t>
            </a:r>
            <a:endParaRPr lang="en-CA" sz="2200" b="0" dirty="0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671920" y="3789040"/>
            <a:ext cx="180000" cy="18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1763688" y="3789040"/>
            <a:ext cx="180000" cy="18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745128" y="4523659"/>
            <a:ext cx="399161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200" b="0" dirty="0">
                <a:solidFill>
                  <a:srgbClr val="FF0000"/>
                </a:solidFill>
              </a:rPr>
              <a:t>Y intercept:</a:t>
            </a:r>
            <a:r>
              <a:rPr lang="en-CA" sz="2200" b="0" dirty="0"/>
              <a:t> intersection point between parabola and the y axis:   (0, </a:t>
            </a:r>
            <a:r>
              <a:rPr lang="en-CA" sz="2200" b="0" i="1" dirty="0" err="1"/>
              <a:t>y</a:t>
            </a:r>
            <a:r>
              <a:rPr lang="en-CA" sz="2200" b="0" i="1" baseline="-25000" dirty="0" err="1"/>
              <a:t>o</a:t>
            </a:r>
            <a:r>
              <a:rPr lang="en-CA" sz="2200" b="0" dirty="0"/>
              <a:t>)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2447784" y="4689160"/>
            <a:ext cx="180000" cy="18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971600" y="1268760"/>
            <a:ext cx="3672408" cy="3632725"/>
            <a:chOff x="3100388" y="1106488"/>
            <a:chExt cx="3327400" cy="3743325"/>
          </a:xfrm>
        </p:grpSpPr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481691"/>
              </p:ext>
            </p:extLst>
          </p:nvPr>
        </p:nvGraphicFramePr>
        <p:xfrm>
          <a:off x="759306" y="3447961"/>
          <a:ext cx="982638" cy="43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252" imgH="253890" progId="Equation.DSMT4">
                  <p:embed/>
                </p:oleObj>
              </mc:Choice>
              <mc:Fallback>
                <p:oleObj name="Equation" r:id="rId3" imgW="571252" imgH="25389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06" y="3447961"/>
                        <a:ext cx="982638" cy="43797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1176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993771"/>
              </p:ext>
            </p:extLst>
          </p:nvPr>
        </p:nvGraphicFramePr>
        <p:xfrm>
          <a:off x="3885753" y="3494906"/>
          <a:ext cx="8302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253890" progId="Equation.DSMT4">
                  <p:embed/>
                </p:oleObj>
              </mc:Choice>
              <mc:Fallback>
                <p:oleObj name="Equation" r:id="rId5" imgW="482391" imgH="25389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5753" y="3494906"/>
                        <a:ext cx="830263" cy="4381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1176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94426"/>
              </p:ext>
            </p:extLst>
          </p:nvPr>
        </p:nvGraphicFramePr>
        <p:xfrm>
          <a:off x="2909069" y="4941888"/>
          <a:ext cx="1158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08" imgH="253890" progId="Equation.DSMT4">
                  <p:embed/>
                </p:oleObj>
              </mc:Choice>
              <mc:Fallback>
                <p:oleObj name="Equation" r:id="rId7" imgW="672808" imgH="253890" progId="Equation.DSMT4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069" y="4941888"/>
                        <a:ext cx="1158875" cy="4381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1176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716780"/>
              </p:ext>
            </p:extLst>
          </p:nvPr>
        </p:nvGraphicFramePr>
        <p:xfrm>
          <a:off x="1427510" y="4575026"/>
          <a:ext cx="984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252" imgH="253890" progId="Equation.DSMT4">
                  <p:embed/>
                </p:oleObj>
              </mc:Choice>
              <mc:Fallback>
                <p:oleObj name="Equation" r:id="rId9" imgW="571252" imgH="253890" progId="Equation.DSMT4">
                  <p:embed/>
                  <p:pic>
                    <p:nvPicPr>
                      <p:cNvPr id="6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510" y="4575026"/>
                        <a:ext cx="984250" cy="4381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1176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94426"/>
              </p:ext>
            </p:extLst>
          </p:nvPr>
        </p:nvGraphicFramePr>
        <p:xfrm>
          <a:off x="2411760" y="980728"/>
          <a:ext cx="113579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696" imgH="177723" progId="Equation.DSMT4">
                  <p:embed/>
                </p:oleObj>
              </mc:Choice>
              <mc:Fallback>
                <p:oleObj name="Equation" r:id="rId11" imgW="469696" imgH="177723" progId="Equation.DSMT4">
                  <p:embed/>
                  <p:pic>
                    <p:nvPicPr>
                      <p:cNvPr id="6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980728"/>
                        <a:ext cx="1135796" cy="432048"/>
                      </a:xfrm>
                      <a:prstGeom prst="rect">
                        <a:avLst/>
                      </a:prstGeom>
                      <a:solidFill>
                        <a:schemeClr val="bg1">
                          <a:alpha val="61176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468135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3"/>
              </a:rPr>
              <a:t>www.BCMath.ca</a:t>
            </a:r>
            <a:r>
              <a:rPr lang="en-US" sz="1000" dirty="0"/>
              <a:t> </a:t>
            </a:r>
          </a:p>
        </p:txBody>
      </p:sp>
      <p:sp>
        <p:nvSpPr>
          <p:cNvPr id="65" name="Text Box 18">
            <a:extLst>
              <a:ext uri="{FF2B5EF4-FFF2-40B4-BE49-F238E27FC236}">
                <a16:creationId xmlns:a16="http://schemas.microsoft.com/office/drawing/2014/main" id="{B533FC34-E305-40B5-B319-83A0DA6C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531" y="5799603"/>
            <a:ext cx="374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200" b="0" dirty="0"/>
              <a:t>Write both the</a:t>
            </a:r>
            <a:r>
              <a:rPr lang="en-CA" sz="2200" dirty="0">
                <a:solidFill>
                  <a:srgbClr val="FF0000"/>
                </a:solidFill>
              </a:rPr>
              <a:t> X and Y intercept </a:t>
            </a:r>
            <a:r>
              <a:rPr lang="en-CA" sz="2200" dirty="0"/>
              <a:t>as coordinates</a:t>
            </a:r>
            <a:endParaRPr lang="en-CA" sz="2200" b="0" dirty="0"/>
          </a:p>
        </p:txBody>
      </p:sp>
    </p:spTree>
    <p:extLst>
      <p:ext uri="{BB962C8B-B14F-4D97-AF65-F5344CB8AC3E}">
        <p14:creationId xmlns:p14="http://schemas.microsoft.com/office/powerpoint/2010/main" val="23605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7DEC-4434-426C-B84B-4452912E6E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3238" y="0"/>
            <a:ext cx="8686800" cy="895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Ex: Given each parabola, indicate the </a:t>
            </a:r>
            <a:r>
              <a:rPr lang="en-CA" sz="2200" dirty="0" err="1"/>
              <a:t>i</a:t>
            </a:r>
            <a:r>
              <a:rPr lang="en-CA" sz="2200" dirty="0"/>
              <a:t>) coordinates of the vertex, ii) Equation of the Axis of symmetry, iii) X and Y-intercepts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D04E2-0299-47E7-876E-167665206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02" y="1021391"/>
            <a:ext cx="3197213" cy="2697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3E21C-E9A0-4392-A25A-60B099335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615" y="961593"/>
            <a:ext cx="3040073" cy="2704699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003DCEE-3112-4BB3-9E15-0B626BD3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87" y="3914766"/>
            <a:ext cx="1263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0" dirty="0">
                <a:solidFill>
                  <a:srgbClr val="FF0000"/>
                </a:solidFill>
              </a:rPr>
              <a:t>Vertex:</a:t>
            </a:r>
            <a:endParaRPr lang="en-CA" sz="2400" b="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6A27B8D-D168-4708-A97E-2DBC1E3F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" y="4486020"/>
            <a:ext cx="19785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0" dirty="0">
                <a:solidFill>
                  <a:srgbClr val="FF0000"/>
                </a:solidFill>
              </a:rPr>
              <a:t>Axis of Symmetry</a:t>
            </a:r>
            <a:endParaRPr lang="en-CA" sz="2400" b="0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5953352-8CC5-4DF1-B4CE-E7BCDCD5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23" y="5482026"/>
            <a:ext cx="2121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dirty="0">
                <a:solidFill>
                  <a:srgbClr val="FF0000"/>
                </a:solidFill>
              </a:rPr>
              <a:t>X- intercepts</a:t>
            </a:r>
            <a:endParaRPr lang="en-CA" sz="2400" b="0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FE7EECF-56EC-4647-8B62-8B17346D2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42" y="6118171"/>
            <a:ext cx="2121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dirty="0">
                <a:solidFill>
                  <a:srgbClr val="FF0000"/>
                </a:solidFill>
              </a:rPr>
              <a:t>Y- intercepts</a:t>
            </a:r>
            <a:endParaRPr lang="en-CA" sz="2400" b="0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38F6E87D-B90E-4C57-AB0D-6E3ED6C7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624" y="3972777"/>
            <a:ext cx="1263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0" dirty="0">
                <a:solidFill>
                  <a:srgbClr val="FF0000"/>
                </a:solidFill>
              </a:rPr>
              <a:t>Vertex:</a:t>
            </a:r>
            <a:endParaRPr lang="en-CA" sz="2400" b="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4FCA412-3B37-460C-B561-F5BCC1AEA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943" y="4544031"/>
            <a:ext cx="19785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0" dirty="0">
                <a:solidFill>
                  <a:srgbClr val="FF0000"/>
                </a:solidFill>
              </a:rPr>
              <a:t>Axis of Symmetry</a:t>
            </a:r>
            <a:endParaRPr lang="en-CA" sz="2400" b="0" dirty="0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9C91652B-D42D-4F5B-A6AD-918C273F1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960" y="5540037"/>
            <a:ext cx="2121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dirty="0">
                <a:solidFill>
                  <a:srgbClr val="FF0000"/>
                </a:solidFill>
              </a:rPr>
              <a:t>X- intercepts</a:t>
            </a:r>
            <a:endParaRPr lang="en-CA" sz="2400" b="0" dirty="0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92B5246-E3D0-4DFB-AD5E-83C572F5B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179" y="6176182"/>
            <a:ext cx="2121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dirty="0">
                <a:solidFill>
                  <a:srgbClr val="FF0000"/>
                </a:solidFill>
              </a:rPr>
              <a:t>Y- intercepts</a:t>
            </a:r>
            <a:endParaRPr lang="en-CA" sz="2400" b="0" dirty="0"/>
          </a:p>
        </p:txBody>
      </p:sp>
    </p:spTree>
    <p:extLst>
      <p:ext uri="{BB962C8B-B14F-4D97-AF65-F5344CB8AC3E}">
        <p14:creationId xmlns:p14="http://schemas.microsoft.com/office/powerpoint/2010/main" val="5205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2" name="Group 18"/>
          <p:cNvGrpSpPr>
            <a:grpSpLocks noChangeAspect="1"/>
          </p:cNvGrpSpPr>
          <p:nvPr/>
        </p:nvGrpSpPr>
        <p:grpSpPr bwMode="auto">
          <a:xfrm>
            <a:off x="179388" y="5389563"/>
            <a:ext cx="2397125" cy="1301750"/>
            <a:chOff x="113" y="3395"/>
            <a:chExt cx="1510" cy="820"/>
          </a:xfrm>
        </p:grpSpPr>
        <p:sp>
          <p:nvSpPr>
            <p:cNvPr id="1128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3" y="3395"/>
              <a:ext cx="1510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114" y="3396"/>
              <a:ext cx="1509" cy="819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115" y="4073"/>
              <a:ext cx="150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115" y="4075"/>
              <a:ext cx="150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115" y="4076"/>
              <a:ext cx="150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115" y="4078"/>
              <a:ext cx="150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1590" y="4019"/>
              <a:ext cx="2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auto">
            <a:xfrm>
              <a:off x="1606" y="4060"/>
              <a:ext cx="13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6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3" h="33">
                  <a:moveTo>
                    <a:pt x="0" y="0"/>
                  </a:moveTo>
                  <a:lnTo>
                    <a:pt x="13" y="16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 flipV="1">
              <a:off x="414" y="3398"/>
              <a:ext cx="1" cy="81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 flipV="1">
              <a:off x="415" y="3398"/>
              <a:ext cx="1" cy="81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flipV="1">
              <a:off x="416" y="3398"/>
              <a:ext cx="1" cy="81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flipV="1">
              <a:off x="417" y="3398"/>
              <a:ext cx="1" cy="8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433" y="3394"/>
              <a:ext cx="2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auto">
            <a:xfrm>
              <a:off x="403" y="3398"/>
              <a:ext cx="2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3" y="0"/>
                </a:cxn>
                <a:cxn ang="0">
                  <a:pos x="26" y="16"/>
                </a:cxn>
                <a:cxn ang="0">
                  <a:pos x="0" y="16"/>
                </a:cxn>
              </a:cxnLst>
              <a:rect l="0" t="0" r="r" b="b"/>
              <a:pathLst>
                <a:path w="26" h="16">
                  <a:moveTo>
                    <a:pt x="0" y="16"/>
                  </a:moveTo>
                  <a:lnTo>
                    <a:pt x="13" y="0"/>
                  </a:lnTo>
                  <a:lnTo>
                    <a:pt x="26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114" y="3396"/>
              <a:ext cx="1509" cy="8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>
              <a:off x="266" y="4068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251" y="4087"/>
              <a:ext cx="46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421" y="4087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>
              <a:off x="567" y="4068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568" y="4087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>
              <a:off x="717" y="4068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718" y="4087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4" name="Line 40"/>
            <p:cNvSpPr>
              <a:spLocks noChangeShapeType="1"/>
            </p:cNvSpPr>
            <p:nvPr/>
          </p:nvSpPr>
          <p:spPr bwMode="auto">
            <a:xfrm>
              <a:off x="868" y="4068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869" y="4087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>
              <a:off x="1019" y="4068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1020" y="4087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8" name="Line 44"/>
            <p:cNvSpPr>
              <a:spLocks noChangeShapeType="1"/>
            </p:cNvSpPr>
            <p:nvPr/>
          </p:nvSpPr>
          <p:spPr bwMode="auto">
            <a:xfrm>
              <a:off x="1169" y="4068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1170" y="4087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0" name="Line 46"/>
            <p:cNvSpPr>
              <a:spLocks noChangeShapeType="1"/>
            </p:cNvSpPr>
            <p:nvPr/>
          </p:nvSpPr>
          <p:spPr bwMode="auto">
            <a:xfrm>
              <a:off x="1320" y="4068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1321" y="4087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2" name="Line 48"/>
            <p:cNvSpPr>
              <a:spLocks noChangeShapeType="1"/>
            </p:cNvSpPr>
            <p:nvPr/>
          </p:nvSpPr>
          <p:spPr bwMode="auto">
            <a:xfrm>
              <a:off x="1470" y="4068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1471" y="4087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393" y="3922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5" name="Line 51"/>
            <p:cNvSpPr>
              <a:spLocks noChangeShapeType="1"/>
            </p:cNvSpPr>
            <p:nvPr/>
          </p:nvSpPr>
          <p:spPr bwMode="auto">
            <a:xfrm>
              <a:off x="409" y="3941"/>
              <a:ext cx="1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393" y="3786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7" name="Line 53"/>
            <p:cNvSpPr>
              <a:spLocks noChangeShapeType="1"/>
            </p:cNvSpPr>
            <p:nvPr/>
          </p:nvSpPr>
          <p:spPr bwMode="auto">
            <a:xfrm>
              <a:off x="409" y="3805"/>
              <a:ext cx="1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393" y="3650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9" name="Line 55"/>
            <p:cNvSpPr>
              <a:spLocks noChangeShapeType="1"/>
            </p:cNvSpPr>
            <p:nvPr/>
          </p:nvSpPr>
          <p:spPr bwMode="auto">
            <a:xfrm>
              <a:off x="409" y="3669"/>
              <a:ext cx="1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393" y="3514"/>
              <a:ext cx="31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1" name="Line 57"/>
            <p:cNvSpPr>
              <a:spLocks noChangeShapeType="1"/>
            </p:cNvSpPr>
            <p:nvPr/>
          </p:nvSpPr>
          <p:spPr bwMode="auto">
            <a:xfrm>
              <a:off x="409" y="3534"/>
              <a:ext cx="1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22" name="Line 58"/>
            <p:cNvSpPr>
              <a:spLocks noChangeShapeType="1"/>
            </p:cNvSpPr>
            <p:nvPr/>
          </p:nvSpPr>
          <p:spPr bwMode="auto">
            <a:xfrm flipH="1" flipV="1">
              <a:off x="567" y="3398"/>
              <a:ext cx="1" cy="4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23" name="Freeform 59"/>
            <p:cNvSpPr>
              <a:spLocks/>
            </p:cNvSpPr>
            <p:nvPr/>
          </p:nvSpPr>
          <p:spPr bwMode="auto">
            <a:xfrm>
              <a:off x="568" y="3395"/>
              <a:ext cx="602" cy="546"/>
            </a:xfrm>
            <a:custGeom>
              <a:avLst/>
              <a:gdLst/>
              <a:ahLst/>
              <a:cxnLst>
                <a:cxn ang="0">
                  <a:pos x="8" y="28"/>
                </a:cxn>
                <a:cxn ang="0">
                  <a:pos x="18" y="55"/>
                </a:cxn>
                <a:cxn ang="0">
                  <a:pos x="28" y="81"/>
                </a:cxn>
                <a:cxn ang="0">
                  <a:pos x="38" y="106"/>
                </a:cxn>
                <a:cxn ang="0">
                  <a:pos x="48" y="130"/>
                </a:cxn>
                <a:cxn ang="0">
                  <a:pos x="58" y="153"/>
                </a:cxn>
                <a:cxn ang="0">
                  <a:pos x="68" y="175"/>
                </a:cxn>
                <a:cxn ang="0">
                  <a:pos x="78" y="195"/>
                </a:cxn>
                <a:cxn ang="0">
                  <a:pos x="88" y="214"/>
                </a:cxn>
                <a:cxn ang="0">
                  <a:pos x="98" y="232"/>
                </a:cxn>
                <a:cxn ang="0">
                  <a:pos x="108" y="250"/>
                </a:cxn>
                <a:cxn ang="0">
                  <a:pos x="118" y="265"/>
                </a:cxn>
                <a:cxn ang="0">
                  <a:pos x="128" y="280"/>
                </a:cxn>
                <a:cxn ang="0">
                  <a:pos x="138" y="294"/>
                </a:cxn>
                <a:cxn ang="0">
                  <a:pos x="148" y="307"/>
                </a:cxn>
                <a:cxn ang="0">
                  <a:pos x="158" y="318"/>
                </a:cxn>
                <a:cxn ang="0">
                  <a:pos x="168" y="328"/>
                </a:cxn>
                <a:cxn ang="0">
                  <a:pos x="178" y="337"/>
                </a:cxn>
                <a:cxn ang="0">
                  <a:pos x="188" y="345"/>
                </a:cxn>
                <a:cxn ang="0">
                  <a:pos x="198" y="352"/>
                </a:cxn>
                <a:cxn ang="0">
                  <a:pos x="208" y="358"/>
                </a:cxn>
                <a:cxn ang="0">
                  <a:pos x="218" y="363"/>
                </a:cxn>
                <a:cxn ang="0">
                  <a:pos x="228" y="366"/>
                </a:cxn>
                <a:cxn ang="0">
                  <a:pos x="238" y="369"/>
                </a:cxn>
                <a:cxn ang="0">
                  <a:pos x="248" y="370"/>
                </a:cxn>
                <a:cxn ang="0">
                  <a:pos x="258" y="370"/>
                </a:cxn>
                <a:cxn ang="0">
                  <a:pos x="268" y="369"/>
                </a:cxn>
                <a:cxn ang="0">
                  <a:pos x="278" y="367"/>
                </a:cxn>
                <a:cxn ang="0">
                  <a:pos x="288" y="363"/>
                </a:cxn>
                <a:cxn ang="0">
                  <a:pos x="298" y="359"/>
                </a:cxn>
                <a:cxn ang="0">
                  <a:pos x="308" y="354"/>
                </a:cxn>
                <a:cxn ang="0">
                  <a:pos x="318" y="347"/>
                </a:cxn>
                <a:cxn ang="0">
                  <a:pos x="328" y="339"/>
                </a:cxn>
                <a:cxn ang="0">
                  <a:pos x="338" y="330"/>
                </a:cxn>
                <a:cxn ang="0">
                  <a:pos x="348" y="320"/>
                </a:cxn>
                <a:cxn ang="0">
                  <a:pos x="358" y="309"/>
                </a:cxn>
                <a:cxn ang="0">
                  <a:pos x="368" y="297"/>
                </a:cxn>
                <a:cxn ang="0">
                  <a:pos x="378" y="283"/>
                </a:cxn>
                <a:cxn ang="0">
                  <a:pos x="388" y="269"/>
                </a:cxn>
                <a:cxn ang="0">
                  <a:pos x="398" y="253"/>
                </a:cxn>
                <a:cxn ang="0">
                  <a:pos x="408" y="236"/>
                </a:cxn>
                <a:cxn ang="0">
                  <a:pos x="418" y="218"/>
                </a:cxn>
                <a:cxn ang="0">
                  <a:pos x="428" y="199"/>
                </a:cxn>
                <a:cxn ang="0">
                  <a:pos x="438" y="179"/>
                </a:cxn>
                <a:cxn ang="0">
                  <a:pos x="448" y="157"/>
                </a:cxn>
                <a:cxn ang="0">
                  <a:pos x="458" y="135"/>
                </a:cxn>
                <a:cxn ang="0">
                  <a:pos x="468" y="111"/>
                </a:cxn>
                <a:cxn ang="0">
                  <a:pos x="478" y="86"/>
                </a:cxn>
                <a:cxn ang="0">
                  <a:pos x="488" y="61"/>
                </a:cxn>
                <a:cxn ang="0">
                  <a:pos x="498" y="34"/>
                </a:cxn>
                <a:cxn ang="0">
                  <a:pos x="508" y="5"/>
                </a:cxn>
              </a:cxnLst>
              <a:rect l="0" t="0" r="r" b="b"/>
              <a:pathLst>
                <a:path w="510" h="370">
                  <a:moveTo>
                    <a:pt x="0" y="5"/>
                  </a:moveTo>
                  <a:lnTo>
                    <a:pt x="2" y="11"/>
                  </a:lnTo>
                  <a:lnTo>
                    <a:pt x="4" y="17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2" y="39"/>
                  </a:lnTo>
                  <a:lnTo>
                    <a:pt x="14" y="45"/>
                  </a:lnTo>
                  <a:lnTo>
                    <a:pt x="16" y="50"/>
                  </a:lnTo>
                  <a:lnTo>
                    <a:pt x="18" y="55"/>
                  </a:lnTo>
                  <a:lnTo>
                    <a:pt x="20" y="61"/>
                  </a:lnTo>
                  <a:lnTo>
                    <a:pt x="22" y="66"/>
                  </a:lnTo>
                  <a:lnTo>
                    <a:pt x="24" y="71"/>
                  </a:lnTo>
                  <a:lnTo>
                    <a:pt x="26" y="76"/>
                  </a:lnTo>
                  <a:lnTo>
                    <a:pt x="28" y="81"/>
                  </a:lnTo>
                  <a:lnTo>
                    <a:pt x="30" y="86"/>
                  </a:lnTo>
                  <a:lnTo>
                    <a:pt x="32" y="92"/>
                  </a:lnTo>
                  <a:lnTo>
                    <a:pt x="34" y="97"/>
                  </a:lnTo>
                  <a:lnTo>
                    <a:pt x="36" y="101"/>
                  </a:lnTo>
                  <a:lnTo>
                    <a:pt x="38" y="106"/>
                  </a:lnTo>
                  <a:lnTo>
                    <a:pt x="40" y="111"/>
                  </a:lnTo>
                  <a:lnTo>
                    <a:pt x="42" y="116"/>
                  </a:lnTo>
                  <a:lnTo>
                    <a:pt x="44" y="121"/>
                  </a:lnTo>
                  <a:lnTo>
                    <a:pt x="46" y="126"/>
                  </a:lnTo>
                  <a:lnTo>
                    <a:pt x="48" y="130"/>
                  </a:lnTo>
                  <a:lnTo>
                    <a:pt x="50" y="135"/>
                  </a:lnTo>
                  <a:lnTo>
                    <a:pt x="52" y="139"/>
                  </a:lnTo>
                  <a:lnTo>
                    <a:pt x="54" y="144"/>
                  </a:lnTo>
                  <a:lnTo>
                    <a:pt x="56" y="148"/>
                  </a:lnTo>
                  <a:lnTo>
                    <a:pt x="58" y="153"/>
                  </a:lnTo>
                  <a:lnTo>
                    <a:pt x="60" y="157"/>
                  </a:lnTo>
                  <a:lnTo>
                    <a:pt x="62" y="162"/>
                  </a:lnTo>
                  <a:lnTo>
                    <a:pt x="64" y="166"/>
                  </a:lnTo>
                  <a:lnTo>
                    <a:pt x="66" y="170"/>
                  </a:lnTo>
                  <a:lnTo>
                    <a:pt x="68" y="175"/>
                  </a:lnTo>
                  <a:lnTo>
                    <a:pt x="70" y="179"/>
                  </a:lnTo>
                  <a:lnTo>
                    <a:pt x="72" y="183"/>
                  </a:lnTo>
                  <a:lnTo>
                    <a:pt x="74" y="187"/>
                  </a:lnTo>
                  <a:lnTo>
                    <a:pt x="76" y="191"/>
                  </a:lnTo>
                  <a:lnTo>
                    <a:pt x="78" y="195"/>
                  </a:lnTo>
                  <a:lnTo>
                    <a:pt x="80" y="199"/>
                  </a:lnTo>
                  <a:lnTo>
                    <a:pt x="82" y="203"/>
                  </a:lnTo>
                  <a:lnTo>
                    <a:pt x="84" y="207"/>
                  </a:lnTo>
                  <a:lnTo>
                    <a:pt x="86" y="211"/>
                  </a:lnTo>
                  <a:lnTo>
                    <a:pt x="88" y="214"/>
                  </a:lnTo>
                  <a:lnTo>
                    <a:pt x="90" y="218"/>
                  </a:lnTo>
                  <a:lnTo>
                    <a:pt x="92" y="222"/>
                  </a:lnTo>
                  <a:lnTo>
                    <a:pt x="94" y="225"/>
                  </a:lnTo>
                  <a:lnTo>
                    <a:pt x="96" y="229"/>
                  </a:lnTo>
                  <a:lnTo>
                    <a:pt x="98" y="232"/>
                  </a:lnTo>
                  <a:lnTo>
                    <a:pt x="100" y="236"/>
                  </a:lnTo>
                  <a:lnTo>
                    <a:pt x="102" y="239"/>
                  </a:lnTo>
                  <a:lnTo>
                    <a:pt x="104" y="243"/>
                  </a:lnTo>
                  <a:lnTo>
                    <a:pt x="106" y="246"/>
                  </a:lnTo>
                  <a:lnTo>
                    <a:pt x="108" y="250"/>
                  </a:lnTo>
                  <a:lnTo>
                    <a:pt x="110" y="253"/>
                  </a:lnTo>
                  <a:lnTo>
                    <a:pt x="112" y="256"/>
                  </a:lnTo>
                  <a:lnTo>
                    <a:pt x="114" y="259"/>
                  </a:lnTo>
                  <a:lnTo>
                    <a:pt x="116" y="262"/>
                  </a:lnTo>
                  <a:lnTo>
                    <a:pt x="118" y="265"/>
                  </a:lnTo>
                  <a:lnTo>
                    <a:pt x="120" y="269"/>
                  </a:lnTo>
                  <a:lnTo>
                    <a:pt x="122" y="272"/>
                  </a:lnTo>
                  <a:lnTo>
                    <a:pt x="124" y="275"/>
                  </a:lnTo>
                  <a:lnTo>
                    <a:pt x="126" y="277"/>
                  </a:lnTo>
                  <a:lnTo>
                    <a:pt x="128" y="280"/>
                  </a:lnTo>
                  <a:lnTo>
                    <a:pt x="130" y="283"/>
                  </a:lnTo>
                  <a:lnTo>
                    <a:pt x="132" y="286"/>
                  </a:lnTo>
                  <a:lnTo>
                    <a:pt x="134" y="289"/>
                  </a:lnTo>
                  <a:lnTo>
                    <a:pt x="136" y="291"/>
                  </a:lnTo>
                  <a:lnTo>
                    <a:pt x="138" y="294"/>
                  </a:lnTo>
                  <a:lnTo>
                    <a:pt x="140" y="297"/>
                  </a:lnTo>
                  <a:lnTo>
                    <a:pt x="142" y="299"/>
                  </a:lnTo>
                  <a:lnTo>
                    <a:pt x="144" y="302"/>
                  </a:lnTo>
                  <a:lnTo>
                    <a:pt x="146" y="304"/>
                  </a:lnTo>
                  <a:lnTo>
                    <a:pt x="148" y="307"/>
                  </a:lnTo>
                  <a:lnTo>
                    <a:pt x="150" y="309"/>
                  </a:lnTo>
                  <a:lnTo>
                    <a:pt x="152" y="311"/>
                  </a:lnTo>
                  <a:lnTo>
                    <a:pt x="154" y="313"/>
                  </a:lnTo>
                  <a:lnTo>
                    <a:pt x="156" y="316"/>
                  </a:lnTo>
                  <a:lnTo>
                    <a:pt x="158" y="318"/>
                  </a:lnTo>
                  <a:lnTo>
                    <a:pt x="160" y="320"/>
                  </a:lnTo>
                  <a:lnTo>
                    <a:pt x="162" y="322"/>
                  </a:lnTo>
                  <a:lnTo>
                    <a:pt x="164" y="324"/>
                  </a:lnTo>
                  <a:lnTo>
                    <a:pt x="166" y="326"/>
                  </a:lnTo>
                  <a:lnTo>
                    <a:pt x="168" y="328"/>
                  </a:lnTo>
                  <a:lnTo>
                    <a:pt x="170" y="330"/>
                  </a:lnTo>
                  <a:lnTo>
                    <a:pt x="172" y="332"/>
                  </a:lnTo>
                  <a:lnTo>
                    <a:pt x="174" y="334"/>
                  </a:lnTo>
                  <a:lnTo>
                    <a:pt x="176" y="336"/>
                  </a:lnTo>
                  <a:lnTo>
                    <a:pt x="178" y="337"/>
                  </a:lnTo>
                  <a:lnTo>
                    <a:pt x="180" y="339"/>
                  </a:lnTo>
                  <a:lnTo>
                    <a:pt x="182" y="341"/>
                  </a:lnTo>
                  <a:lnTo>
                    <a:pt x="184" y="342"/>
                  </a:lnTo>
                  <a:lnTo>
                    <a:pt x="186" y="344"/>
                  </a:lnTo>
                  <a:lnTo>
                    <a:pt x="188" y="345"/>
                  </a:lnTo>
                  <a:lnTo>
                    <a:pt x="190" y="347"/>
                  </a:lnTo>
                  <a:lnTo>
                    <a:pt x="192" y="348"/>
                  </a:lnTo>
                  <a:lnTo>
                    <a:pt x="194" y="350"/>
                  </a:lnTo>
                  <a:lnTo>
                    <a:pt x="196" y="351"/>
                  </a:lnTo>
                  <a:lnTo>
                    <a:pt x="198" y="352"/>
                  </a:lnTo>
                  <a:lnTo>
                    <a:pt x="200" y="354"/>
                  </a:lnTo>
                  <a:lnTo>
                    <a:pt x="202" y="355"/>
                  </a:lnTo>
                  <a:lnTo>
                    <a:pt x="204" y="356"/>
                  </a:lnTo>
                  <a:lnTo>
                    <a:pt x="206" y="357"/>
                  </a:lnTo>
                  <a:lnTo>
                    <a:pt x="208" y="358"/>
                  </a:lnTo>
                  <a:lnTo>
                    <a:pt x="210" y="359"/>
                  </a:lnTo>
                  <a:lnTo>
                    <a:pt x="212" y="360"/>
                  </a:lnTo>
                  <a:lnTo>
                    <a:pt x="214" y="361"/>
                  </a:lnTo>
                  <a:lnTo>
                    <a:pt x="216" y="362"/>
                  </a:lnTo>
                  <a:lnTo>
                    <a:pt x="218" y="363"/>
                  </a:lnTo>
                  <a:lnTo>
                    <a:pt x="220" y="363"/>
                  </a:lnTo>
                  <a:lnTo>
                    <a:pt x="222" y="364"/>
                  </a:lnTo>
                  <a:lnTo>
                    <a:pt x="224" y="365"/>
                  </a:lnTo>
                  <a:lnTo>
                    <a:pt x="226" y="366"/>
                  </a:lnTo>
                  <a:lnTo>
                    <a:pt x="228" y="366"/>
                  </a:lnTo>
                  <a:lnTo>
                    <a:pt x="230" y="367"/>
                  </a:lnTo>
                  <a:lnTo>
                    <a:pt x="232" y="367"/>
                  </a:lnTo>
                  <a:lnTo>
                    <a:pt x="234" y="368"/>
                  </a:lnTo>
                  <a:lnTo>
                    <a:pt x="236" y="368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70"/>
                  </a:lnTo>
                  <a:lnTo>
                    <a:pt x="248" y="370"/>
                  </a:lnTo>
                  <a:lnTo>
                    <a:pt x="250" y="370"/>
                  </a:lnTo>
                  <a:lnTo>
                    <a:pt x="252" y="370"/>
                  </a:lnTo>
                  <a:lnTo>
                    <a:pt x="254" y="370"/>
                  </a:lnTo>
                  <a:lnTo>
                    <a:pt x="256" y="370"/>
                  </a:lnTo>
                  <a:lnTo>
                    <a:pt x="258" y="370"/>
                  </a:lnTo>
                  <a:lnTo>
                    <a:pt x="260" y="370"/>
                  </a:lnTo>
                  <a:lnTo>
                    <a:pt x="262" y="370"/>
                  </a:lnTo>
                  <a:lnTo>
                    <a:pt x="264" y="369"/>
                  </a:lnTo>
                  <a:lnTo>
                    <a:pt x="266" y="369"/>
                  </a:lnTo>
                  <a:lnTo>
                    <a:pt x="268" y="369"/>
                  </a:lnTo>
                  <a:lnTo>
                    <a:pt x="270" y="369"/>
                  </a:lnTo>
                  <a:lnTo>
                    <a:pt x="272" y="368"/>
                  </a:lnTo>
                  <a:lnTo>
                    <a:pt x="274" y="368"/>
                  </a:lnTo>
                  <a:lnTo>
                    <a:pt x="276" y="367"/>
                  </a:lnTo>
                  <a:lnTo>
                    <a:pt x="278" y="367"/>
                  </a:lnTo>
                  <a:lnTo>
                    <a:pt x="280" y="366"/>
                  </a:lnTo>
                  <a:lnTo>
                    <a:pt x="282" y="366"/>
                  </a:lnTo>
                  <a:lnTo>
                    <a:pt x="284" y="365"/>
                  </a:lnTo>
                  <a:lnTo>
                    <a:pt x="286" y="364"/>
                  </a:lnTo>
                  <a:lnTo>
                    <a:pt x="288" y="363"/>
                  </a:lnTo>
                  <a:lnTo>
                    <a:pt x="290" y="363"/>
                  </a:lnTo>
                  <a:lnTo>
                    <a:pt x="292" y="362"/>
                  </a:lnTo>
                  <a:lnTo>
                    <a:pt x="294" y="361"/>
                  </a:lnTo>
                  <a:lnTo>
                    <a:pt x="296" y="360"/>
                  </a:lnTo>
                  <a:lnTo>
                    <a:pt x="298" y="359"/>
                  </a:lnTo>
                  <a:lnTo>
                    <a:pt x="300" y="358"/>
                  </a:lnTo>
                  <a:lnTo>
                    <a:pt x="302" y="357"/>
                  </a:lnTo>
                  <a:lnTo>
                    <a:pt x="304" y="356"/>
                  </a:lnTo>
                  <a:lnTo>
                    <a:pt x="306" y="355"/>
                  </a:lnTo>
                  <a:lnTo>
                    <a:pt x="308" y="354"/>
                  </a:lnTo>
                  <a:lnTo>
                    <a:pt x="310" y="352"/>
                  </a:lnTo>
                  <a:lnTo>
                    <a:pt x="312" y="351"/>
                  </a:lnTo>
                  <a:lnTo>
                    <a:pt x="314" y="350"/>
                  </a:lnTo>
                  <a:lnTo>
                    <a:pt x="316" y="348"/>
                  </a:lnTo>
                  <a:lnTo>
                    <a:pt x="318" y="347"/>
                  </a:lnTo>
                  <a:lnTo>
                    <a:pt x="320" y="345"/>
                  </a:lnTo>
                  <a:lnTo>
                    <a:pt x="322" y="344"/>
                  </a:lnTo>
                  <a:lnTo>
                    <a:pt x="324" y="342"/>
                  </a:lnTo>
                  <a:lnTo>
                    <a:pt x="326" y="341"/>
                  </a:lnTo>
                  <a:lnTo>
                    <a:pt x="328" y="339"/>
                  </a:lnTo>
                  <a:lnTo>
                    <a:pt x="330" y="337"/>
                  </a:lnTo>
                  <a:lnTo>
                    <a:pt x="332" y="336"/>
                  </a:lnTo>
                  <a:lnTo>
                    <a:pt x="334" y="334"/>
                  </a:lnTo>
                  <a:lnTo>
                    <a:pt x="336" y="332"/>
                  </a:lnTo>
                  <a:lnTo>
                    <a:pt x="338" y="330"/>
                  </a:lnTo>
                  <a:lnTo>
                    <a:pt x="340" y="328"/>
                  </a:lnTo>
                  <a:lnTo>
                    <a:pt x="342" y="326"/>
                  </a:lnTo>
                  <a:lnTo>
                    <a:pt x="344" y="324"/>
                  </a:lnTo>
                  <a:lnTo>
                    <a:pt x="346" y="322"/>
                  </a:lnTo>
                  <a:lnTo>
                    <a:pt x="348" y="320"/>
                  </a:lnTo>
                  <a:lnTo>
                    <a:pt x="350" y="318"/>
                  </a:lnTo>
                  <a:lnTo>
                    <a:pt x="352" y="316"/>
                  </a:lnTo>
                  <a:lnTo>
                    <a:pt x="354" y="313"/>
                  </a:lnTo>
                  <a:lnTo>
                    <a:pt x="356" y="311"/>
                  </a:lnTo>
                  <a:lnTo>
                    <a:pt x="358" y="309"/>
                  </a:lnTo>
                  <a:lnTo>
                    <a:pt x="360" y="307"/>
                  </a:lnTo>
                  <a:lnTo>
                    <a:pt x="362" y="304"/>
                  </a:lnTo>
                  <a:lnTo>
                    <a:pt x="364" y="302"/>
                  </a:lnTo>
                  <a:lnTo>
                    <a:pt x="366" y="299"/>
                  </a:lnTo>
                  <a:lnTo>
                    <a:pt x="368" y="297"/>
                  </a:lnTo>
                  <a:lnTo>
                    <a:pt x="370" y="294"/>
                  </a:lnTo>
                  <a:lnTo>
                    <a:pt x="372" y="291"/>
                  </a:lnTo>
                  <a:lnTo>
                    <a:pt x="374" y="289"/>
                  </a:lnTo>
                  <a:lnTo>
                    <a:pt x="376" y="286"/>
                  </a:lnTo>
                  <a:lnTo>
                    <a:pt x="378" y="283"/>
                  </a:lnTo>
                  <a:lnTo>
                    <a:pt x="380" y="280"/>
                  </a:lnTo>
                  <a:lnTo>
                    <a:pt x="382" y="277"/>
                  </a:lnTo>
                  <a:lnTo>
                    <a:pt x="384" y="275"/>
                  </a:lnTo>
                  <a:lnTo>
                    <a:pt x="386" y="272"/>
                  </a:lnTo>
                  <a:lnTo>
                    <a:pt x="388" y="269"/>
                  </a:lnTo>
                  <a:lnTo>
                    <a:pt x="390" y="265"/>
                  </a:lnTo>
                  <a:lnTo>
                    <a:pt x="392" y="262"/>
                  </a:lnTo>
                  <a:lnTo>
                    <a:pt x="394" y="259"/>
                  </a:lnTo>
                  <a:lnTo>
                    <a:pt x="396" y="256"/>
                  </a:lnTo>
                  <a:lnTo>
                    <a:pt x="398" y="253"/>
                  </a:lnTo>
                  <a:lnTo>
                    <a:pt x="400" y="250"/>
                  </a:lnTo>
                  <a:lnTo>
                    <a:pt x="402" y="246"/>
                  </a:lnTo>
                  <a:lnTo>
                    <a:pt x="404" y="243"/>
                  </a:lnTo>
                  <a:lnTo>
                    <a:pt x="406" y="239"/>
                  </a:lnTo>
                  <a:lnTo>
                    <a:pt x="408" y="236"/>
                  </a:lnTo>
                  <a:lnTo>
                    <a:pt x="410" y="232"/>
                  </a:lnTo>
                  <a:lnTo>
                    <a:pt x="412" y="229"/>
                  </a:lnTo>
                  <a:lnTo>
                    <a:pt x="414" y="225"/>
                  </a:lnTo>
                  <a:lnTo>
                    <a:pt x="416" y="222"/>
                  </a:lnTo>
                  <a:lnTo>
                    <a:pt x="418" y="218"/>
                  </a:lnTo>
                  <a:lnTo>
                    <a:pt x="420" y="214"/>
                  </a:lnTo>
                  <a:lnTo>
                    <a:pt x="422" y="211"/>
                  </a:lnTo>
                  <a:lnTo>
                    <a:pt x="424" y="207"/>
                  </a:lnTo>
                  <a:lnTo>
                    <a:pt x="426" y="203"/>
                  </a:lnTo>
                  <a:lnTo>
                    <a:pt x="428" y="199"/>
                  </a:lnTo>
                  <a:lnTo>
                    <a:pt x="430" y="195"/>
                  </a:lnTo>
                  <a:lnTo>
                    <a:pt x="432" y="191"/>
                  </a:lnTo>
                  <a:lnTo>
                    <a:pt x="434" y="187"/>
                  </a:lnTo>
                  <a:lnTo>
                    <a:pt x="436" y="183"/>
                  </a:lnTo>
                  <a:lnTo>
                    <a:pt x="438" y="179"/>
                  </a:lnTo>
                  <a:lnTo>
                    <a:pt x="440" y="175"/>
                  </a:lnTo>
                  <a:lnTo>
                    <a:pt x="442" y="170"/>
                  </a:lnTo>
                  <a:lnTo>
                    <a:pt x="444" y="166"/>
                  </a:lnTo>
                  <a:lnTo>
                    <a:pt x="446" y="162"/>
                  </a:lnTo>
                  <a:lnTo>
                    <a:pt x="448" y="157"/>
                  </a:lnTo>
                  <a:lnTo>
                    <a:pt x="450" y="153"/>
                  </a:lnTo>
                  <a:lnTo>
                    <a:pt x="452" y="148"/>
                  </a:lnTo>
                  <a:lnTo>
                    <a:pt x="454" y="144"/>
                  </a:lnTo>
                  <a:lnTo>
                    <a:pt x="456" y="139"/>
                  </a:lnTo>
                  <a:lnTo>
                    <a:pt x="458" y="135"/>
                  </a:lnTo>
                  <a:lnTo>
                    <a:pt x="460" y="130"/>
                  </a:lnTo>
                  <a:lnTo>
                    <a:pt x="462" y="126"/>
                  </a:lnTo>
                  <a:lnTo>
                    <a:pt x="464" y="121"/>
                  </a:lnTo>
                  <a:lnTo>
                    <a:pt x="466" y="116"/>
                  </a:lnTo>
                  <a:lnTo>
                    <a:pt x="468" y="111"/>
                  </a:lnTo>
                  <a:lnTo>
                    <a:pt x="470" y="106"/>
                  </a:lnTo>
                  <a:lnTo>
                    <a:pt x="472" y="101"/>
                  </a:lnTo>
                  <a:lnTo>
                    <a:pt x="474" y="97"/>
                  </a:lnTo>
                  <a:lnTo>
                    <a:pt x="476" y="92"/>
                  </a:lnTo>
                  <a:lnTo>
                    <a:pt x="478" y="86"/>
                  </a:lnTo>
                  <a:lnTo>
                    <a:pt x="480" y="81"/>
                  </a:lnTo>
                  <a:lnTo>
                    <a:pt x="482" y="76"/>
                  </a:lnTo>
                  <a:lnTo>
                    <a:pt x="484" y="71"/>
                  </a:lnTo>
                  <a:lnTo>
                    <a:pt x="486" y="66"/>
                  </a:lnTo>
                  <a:lnTo>
                    <a:pt x="488" y="61"/>
                  </a:lnTo>
                  <a:lnTo>
                    <a:pt x="490" y="55"/>
                  </a:lnTo>
                  <a:lnTo>
                    <a:pt x="492" y="50"/>
                  </a:lnTo>
                  <a:lnTo>
                    <a:pt x="494" y="45"/>
                  </a:lnTo>
                  <a:lnTo>
                    <a:pt x="496" y="39"/>
                  </a:lnTo>
                  <a:lnTo>
                    <a:pt x="498" y="34"/>
                  </a:lnTo>
                  <a:lnTo>
                    <a:pt x="500" y="28"/>
                  </a:lnTo>
                  <a:lnTo>
                    <a:pt x="502" y="22"/>
                  </a:lnTo>
                  <a:lnTo>
                    <a:pt x="504" y="17"/>
                  </a:lnTo>
                  <a:lnTo>
                    <a:pt x="506" y="11"/>
                  </a:lnTo>
                  <a:lnTo>
                    <a:pt x="508" y="5"/>
                  </a:lnTo>
                  <a:lnTo>
                    <a:pt x="510" y="0"/>
                  </a:lnTo>
                </a:path>
              </a:pathLst>
            </a:custGeom>
            <a:noFill/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114" y="3396"/>
              <a:ext cx="1509" cy="8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1327" name="Group 63"/>
          <p:cNvGrpSpPr>
            <a:grpSpLocks noChangeAspect="1"/>
          </p:cNvGrpSpPr>
          <p:nvPr/>
        </p:nvGrpSpPr>
        <p:grpSpPr bwMode="auto">
          <a:xfrm>
            <a:off x="3903663" y="5389563"/>
            <a:ext cx="2468562" cy="1339850"/>
            <a:chOff x="2459" y="3395"/>
            <a:chExt cx="1555" cy="844"/>
          </a:xfrm>
        </p:grpSpPr>
        <p:sp>
          <p:nvSpPr>
            <p:cNvPr id="11326" name="AutoShape 62"/>
            <p:cNvSpPr>
              <a:spLocks noChangeAspect="1" noChangeArrowheads="1" noTextEdit="1"/>
            </p:cNvSpPr>
            <p:nvPr/>
          </p:nvSpPr>
          <p:spPr bwMode="auto">
            <a:xfrm>
              <a:off x="2459" y="3395"/>
              <a:ext cx="1555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2460" y="3397"/>
              <a:ext cx="1554" cy="842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29" name="Line 65"/>
            <p:cNvSpPr>
              <a:spLocks noChangeShapeType="1"/>
            </p:cNvSpPr>
            <p:nvPr/>
          </p:nvSpPr>
          <p:spPr bwMode="auto">
            <a:xfrm>
              <a:off x="2461" y="3535"/>
              <a:ext cx="155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0" name="Line 66"/>
            <p:cNvSpPr>
              <a:spLocks noChangeShapeType="1"/>
            </p:cNvSpPr>
            <p:nvPr/>
          </p:nvSpPr>
          <p:spPr bwMode="auto">
            <a:xfrm>
              <a:off x="2461" y="3536"/>
              <a:ext cx="155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1" name="Line 67"/>
            <p:cNvSpPr>
              <a:spLocks noChangeShapeType="1"/>
            </p:cNvSpPr>
            <p:nvPr/>
          </p:nvSpPr>
          <p:spPr bwMode="auto">
            <a:xfrm>
              <a:off x="2461" y="3538"/>
              <a:ext cx="155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2" name="Line 68"/>
            <p:cNvSpPr>
              <a:spLocks noChangeShapeType="1"/>
            </p:cNvSpPr>
            <p:nvPr/>
          </p:nvSpPr>
          <p:spPr bwMode="auto">
            <a:xfrm>
              <a:off x="2461" y="3539"/>
              <a:ext cx="155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3981" y="3478"/>
              <a:ext cx="27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3997" y="3521"/>
              <a:ext cx="13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7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3" h="33">
                  <a:moveTo>
                    <a:pt x="0" y="0"/>
                  </a:moveTo>
                  <a:lnTo>
                    <a:pt x="13" y="17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 flipV="1">
              <a:off x="2769" y="3398"/>
              <a:ext cx="1" cy="8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flipV="1">
              <a:off x="2770" y="3398"/>
              <a:ext cx="1" cy="8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7" name="Line 73"/>
            <p:cNvSpPr>
              <a:spLocks noChangeShapeType="1"/>
            </p:cNvSpPr>
            <p:nvPr/>
          </p:nvSpPr>
          <p:spPr bwMode="auto">
            <a:xfrm flipV="1">
              <a:off x="2771" y="3398"/>
              <a:ext cx="1" cy="83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8" name="Line 74"/>
            <p:cNvSpPr>
              <a:spLocks noChangeShapeType="1"/>
            </p:cNvSpPr>
            <p:nvPr/>
          </p:nvSpPr>
          <p:spPr bwMode="auto">
            <a:xfrm flipV="1">
              <a:off x="2772" y="3398"/>
              <a:ext cx="1" cy="8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2788" y="3393"/>
              <a:ext cx="27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2758" y="3398"/>
              <a:ext cx="27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3" y="0"/>
                </a:cxn>
                <a:cxn ang="0">
                  <a:pos x="27" y="17"/>
                </a:cxn>
                <a:cxn ang="0">
                  <a:pos x="0" y="17"/>
                </a:cxn>
              </a:cxnLst>
              <a:rect l="0" t="0" r="r" b="b"/>
              <a:pathLst>
                <a:path w="27" h="17">
                  <a:moveTo>
                    <a:pt x="0" y="17"/>
                  </a:moveTo>
                  <a:lnTo>
                    <a:pt x="13" y="0"/>
                  </a:lnTo>
                  <a:lnTo>
                    <a:pt x="27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2460" y="3397"/>
              <a:ext cx="1554" cy="84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42" name="Line 78"/>
            <p:cNvSpPr>
              <a:spLocks noChangeShapeType="1"/>
            </p:cNvSpPr>
            <p:nvPr/>
          </p:nvSpPr>
          <p:spPr bwMode="auto">
            <a:xfrm>
              <a:off x="2617" y="3529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2601" y="3548"/>
              <a:ext cx="47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2776" y="3548"/>
              <a:ext cx="3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5" name="Line 81"/>
            <p:cNvSpPr>
              <a:spLocks noChangeShapeType="1"/>
            </p:cNvSpPr>
            <p:nvPr/>
          </p:nvSpPr>
          <p:spPr bwMode="auto">
            <a:xfrm>
              <a:off x="2927" y="3529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2928" y="3548"/>
              <a:ext cx="3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7" name="Line 83"/>
            <p:cNvSpPr>
              <a:spLocks noChangeShapeType="1"/>
            </p:cNvSpPr>
            <p:nvPr/>
          </p:nvSpPr>
          <p:spPr bwMode="auto">
            <a:xfrm>
              <a:off x="3081" y="3529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3082" y="3548"/>
              <a:ext cx="3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9" name="Line 85"/>
            <p:cNvSpPr>
              <a:spLocks noChangeShapeType="1"/>
            </p:cNvSpPr>
            <p:nvPr/>
          </p:nvSpPr>
          <p:spPr bwMode="auto">
            <a:xfrm>
              <a:off x="3237" y="3529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3238" y="3548"/>
              <a:ext cx="3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1" name="Line 87"/>
            <p:cNvSpPr>
              <a:spLocks noChangeShapeType="1"/>
            </p:cNvSpPr>
            <p:nvPr/>
          </p:nvSpPr>
          <p:spPr bwMode="auto">
            <a:xfrm>
              <a:off x="3392" y="3529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3393" y="3548"/>
              <a:ext cx="3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3" name="Line 89"/>
            <p:cNvSpPr>
              <a:spLocks noChangeShapeType="1"/>
            </p:cNvSpPr>
            <p:nvPr/>
          </p:nvSpPr>
          <p:spPr bwMode="auto">
            <a:xfrm>
              <a:off x="3546" y="3529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3548" y="3548"/>
              <a:ext cx="3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5" name="Line 91"/>
            <p:cNvSpPr>
              <a:spLocks noChangeShapeType="1"/>
            </p:cNvSpPr>
            <p:nvPr/>
          </p:nvSpPr>
          <p:spPr bwMode="auto">
            <a:xfrm>
              <a:off x="3702" y="3529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56" name="Rectangle 92"/>
            <p:cNvSpPr>
              <a:spLocks noChangeArrowheads="1"/>
            </p:cNvSpPr>
            <p:nvPr/>
          </p:nvSpPr>
          <p:spPr bwMode="auto">
            <a:xfrm>
              <a:off x="3703" y="3548"/>
              <a:ext cx="3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7" name="Line 93"/>
            <p:cNvSpPr>
              <a:spLocks noChangeShapeType="1"/>
            </p:cNvSpPr>
            <p:nvPr/>
          </p:nvSpPr>
          <p:spPr bwMode="auto">
            <a:xfrm>
              <a:off x="3856" y="3529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58" name="Rectangle 94"/>
            <p:cNvSpPr>
              <a:spLocks noChangeArrowheads="1"/>
            </p:cNvSpPr>
            <p:nvPr/>
          </p:nvSpPr>
          <p:spPr bwMode="auto">
            <a:xfrm>
              <a:off x="3857" y="3548"/>
              <a:ext cx="3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9" name="Rectangle 95"/>
            <p:cNvSpPr>
              <a:spLocks noChangeArrowheads="1"/>
            </p:cNvSpPr>
            <p:nvPr/>
          </p:nvSpPr>
          <p:spPr bwMode="auto">
            <a:xfrm>
              <a:off x="2731" y="4077"/>
              <a:ext cx="47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0" name="Line 96"/>
            <p:cNvSpPr>
              <a:spLocks noChangeShapeType="1"/>
            </p:cNvSpPr>
            <p:nvPr/>
          </p:nvSpPr>
          <p:spPr bwMode="auto">
            <a:xfrm>
              <a:off x="2764" y="4096"/>
              <a:ext cx="1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61" name="Rectangle 97"/>
            <p:cNvSpPr>
              <a:spLocks noChangeArrowheads="1"/>
            </p:cNvSpPr>
            <p:nvPr/>
          </p:nvSpPr>
          <p:spPr bwMode="auto">
            <a:xfrm>
              <a:off x="2731" y="3937"/>
              <a:ext cx="47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2" name="Line 98"/>
            <p:cNvSpPr>
              <a:spLocks noChangeShapeType="1"/>
            </p:cNvSpPr>
            <p:nvPr/>
          </p:nvSpPr>
          <p:spPr bwMode="auto">
            <a:xfrm>
              <a:off x="2764" y="3957"/>
              <a:ext cx="1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63" name="Rectangle 99"/>
            <p:cNvSpPr>
              <a:spLocks noChangeArrowheads="1"/>
            </p:cNvSpPr>
            <p:nvPr/>
          </p:nvSpPr>
          <p:spPr bwMode="auto">
            <a:xfrm>
              <a:off x="2731" y="3797"/>
              <a:ext cx="47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4" name="Line 100"/>
            <p:cNvSpPr>
              <a:spLocks noChangeShapeType="1"/>
            </p:cNvSpPr>
            <p:nvPr/>
          </p:nvSpPr>
          <p:spPr bwMode="auto">
            <a:xfrm>
              <a:off x="2764" y="3817"/>
              <a:ext cx="1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65" name="Rectangle 101"/>
            <p:cNvSpPr>
              <a:spLocks noChangeArrowheads="1"/>
            </p:cNvSpPr>
            <p:nvPr/>
          </p:nvSpPr>
          <p:spPr bwMode="auto">
            <a:xfrm>
              <a:off x="2731" y="3658"/>
              <a:ext cx="47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6" name="Line 102"/>
            <p:cNvSpPr>
              <a:spLocks noChangeShapeType="1"/>
            </p:cNvSpPr>
            <p:nvPr/>
          </p:nvSpPr>
          <p:spPr bwMode="auto">
            <a:xfrm>
              <a:off x="2764" y="3677"/>
              <a:ext cx="16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67" name="Line 103"/>
            <p:cNvSpPr>
              <a:spLocks noChangeShapeType="1"/>
            </p:cNvSpPr>
            <p:nvPr/>
          </p:nvSpPr>
          <p:spPr bwMode="auto">
            <a:xfrm flipH="1">
              <a:off x="2927" y="4231"/>
              <a:ext cx="1" cy="5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68" name="Freeform 104"/>
            <p:cNvSpPr>
              <a:spLocks/>
            </p:cNvSpPr>
            <p:nvPr/>
          </p:nvSpPr>
          <p:spPr bwMode="auto">
            <a:xfrm>
              <a:off x="2928" y="3677"/>
              <a:ext cx="620" cy="560"/>
            </a:xfrm>
            <a:custGeom>
              <a:avLst/>
              <a:gdLst/>
              <a:ahLst/>
              <a:cxnLst>
                <a:cxn ang="0">
                  <a:pos x="8" y="342"/>
                </a:cxn>
                <a:cxn ang="0">
                  <a:pos x="18" y="315"/>
                </a:cxn>
                <a:cxn ang="0">
                  <a:pos x="28" y="289"/>
                </a:cxn>
                <a:cxn ang="0">
                  <a:pos x="38" y="264"/>
                </a:cxn>
                <a:cxn ang="0">
                  <a:pos x="48" y="240"/>
                </a:cxn>
                <a:cxn ang="0">
                  <a:pos x="58" y="217"/>
                </a:cxn>
                <a:cxn ang="0">
                  <a:pos x="68" y="195"/>
                </a:cxn>
                <a:cxn ang="0">
                  <a:pos x="78" y="175"/>
                </a:cxn>
                <a:cxn ang="0">
                  <a:pos x="88" y="156"/>
                </a:cxn>
                <a:cxn ang="0">
                  <a:pos x="98" y="138"/>
                </a:cxn>
                <a:cxn ang="0">
                  <a:pos x="108" y="120"/>
                </a:cxn>
                <a:cxn ang="0">
                  <a:pos x="118" y="105"/>
                </a:cxn>
                <a:cxn ang="0">
                  <a:pos x="128" y="90"/>
                </a:cxn>
                <a:cxn ang="0">
                  <a:pos x="138" y="76"/>
                </a:cxn>
                <a:cxn ang="0">
                  <a:pos x="148" y="63"/>
                </a:cxn>
                <a:cxn ang="0">
                  <a:pos x="158" y="52"/>
                </a:cxn>
                <a:cxn ang="0">
                  <a:pos x="168" y="42"/>
                </a:cxn>
                <a:cxn ang="0">
                  <a:pos x="178" y="33"/>
                </a:cxn>
                <a:cxn ang="0">
                  <a:pos x="188" y="25"/>
                </a:cxn>
                <a:cxn ang="0">
                  <a:pos x="198" y="18"/>
                </a:cxn>
                <a:cxn ang="0">
                  <a:pos x="208" y="12"/>
                </a:cxn>
                <a:cxn ang="0">
                  <a:pos x="218" y="7"/>
                </a:cxn>
                <a:cxn ang="0">
                  <a:pos x="228" y="4"/>
                </a:cxn>
                <a:cxn ang="0">
                  <a:pos x="238" y="1"/>
                </a:cxn>
                <a:cxn ang="0">
                  <a:pos x="248" y="0"/>
                </a:cxn>
                <a:cxn ang="0">
                  <a:pos x="258" y="0"/>
                </a:cxn>
                <a:cxn ang="0">
                  <a:pos x="268" y="1"/>
                </a:cxn>
                <a:cxn ang="0">
                  <a:pos x="278" y="3"/>
                </a:cxn>
                <a:cxn ang="0">
                  <a:pos x="288" y="7"/>
                </a:cxn>
                <a:cxn ang="0">
                  <a:pos x="298" y="11"/>
                </a:cxn>
                <a:cxn ang="0">
                  <a:pos x="308" y="16"/>
                </a:cxn>
                <a:cxn ang="0">
                  <a:pos x="318" y="23"/>
                </a:cxn>
                <a:cxn ang="0">
                  <a:pos x="328" y="31"/>
                </a:cxn>
                <a:cxn ang="0">
                  <a:pos x="338" y="40"/>
                </a:cxn>
                <a:cxn ang="0">
                  <a:pos x="348" y="50"/>
                </a:cxn>
                <a:cxn ang="0">
                  <a:pos x="358" y="61"/>
                </a:cxn>
                <a:cxn ang="0">
                  <a:pos x="368" y="73"/>
                </a:cxn>
                <a:cxn ang="0">
                  <a:pos x="378" y="87"/>
                </a:cxn>
                <a:cxn ang="0">
                  <a:pos x="388" y="101"/>
                </a:cxn>
                <a:cxn ang="0">
                  <a:pos x="398" y="117"/>
                </a:cxn>
                <a:cxn ang="0">
                  <a:pos x="408" y="134"/>
                </a:cxn>
                <a:cxn ang="0">
                  <a:pos x="418" y="152"/>
                </a:cxn>
                <a:cxn ang="0">
                  <a:pos x="428" y="171"/>
                </a:cxn>
                <a:cxn ang="0">
                  <a:pos x="438" y="191"/>
                </a:cxn>
                <a:cxn ang="0">
                  <a:pos x="448" y="213"/>
                </a:cxn>
                <a:cxn ang="0">
                  <a:pos x="458" y="235"/>
                </a:cxn>
                <a:cxn ang="0">
                  <a:pos x="468" y="259"/>
                </a:cxn>
                <a:cxn ang="0">
                  <a:pos x="478" y="284"/>
                </a:cxn>
                <a:cxn ang="0">
                  <a:pos x="488" y="309"/>
                </a:cxn>
                <a:cxn ang="0">
                  <a:pos x="498" y="336"/>
                </a:cxn>
                <a:cxn ang="0">
                  <a:pos x="508" y="365"/>
                </a:cxn>
              </a:cxnLst>
              <a:rect l="0" t="0" r="r" b="b"/>
              <a:pathLst>
                <a:path w="510" h="369">
                  <a:moveTo>
                    <a:pt x="0" y="365"/>
                  </a:moveTo>
                  <a:lnTo>
                    <a:pt x="2" y="359"/>
                  </a:lnTo>
                  <a:lnTo>
                    <a:pt x="4" y="353"/>
                  </a:lnTo>
                  <a:lnTo>
                    <a:pt x="6" y="348"/>
                  </a:lnTo>
                  <a:lnTo>
                    <a:pt x="8" y="342"/>
                  </a:lnTo>
                  <a:lnTo>
                    <a:pt x="10" y="336"/>
                  </a:lnTo>
                  <a:lnTo>
                    <a:pt x="12" y="331"/>
                  </a:lnTo>
                  <a:lnTo>
                    <a:pt x="14" y="325"/>
                  </a:lnTo>
                  <a:lnTo>
                    <a:pt x="16" y="320"/>
                  </a:lnTo>
                  <a:lnTo>
                    <a:pt x="18" y="315"/>
                  </a:lnTo>
                  <a:lnTo>
                    <a:pt x="20" y="309"/>
                  </a:lnTo>
                  <a:lnTo>
                    <a:pt x="22" y="304"/>
                  </a:lnTo>
                  <a:lnTo>
                    <a:pt x="24" y="299"/>
                  </a:lnTo>
                  <a:lnTo>
                    <a:pt x="26" y="294"/>
                  </a:lnTo>
                  <a:lnTo>
                    <a:pt x="28" y="289"/>
                  </a:lnTo>
                  <a:lnTo>
                    <a:pt x="30" y="284"/>
                  </a:lnTo>
                  <a:lnTo>
                    <a:pt x="32" y="278"/>
                  </a:lnTo>
                  <a:lnTo>
                    <a:pt x="34" y="273"/>
                  </a:lnTo>
                  <a:lnTo>
                    <a:pt x="36" y="269"/>
                  </a:lnTo>
                  <a:lnTo>
                    <a:pt x="38" y="264"/>
                  </a:lnTo>
                  <a:lnTo>
                    <a:pt x="40" y="259"/>
                  </a:lnTo>
                  <a:lnTo>
                    <a:pt x="42" y="254"/>
                  </a:lnTo>
                  <a:lnTo>
                    <a:pt x="44" y="249"/>
                  </a:lnTo>
                  <a:lnTo>
                    <a:pt x="46" y="244"/>
                  </a:lnTo>
                  <a:lnTo>
                    <a:pt x="48" y="240"/>
                  </a:lnTo>
                  <a:lnTo>
                    <a:pt x="50" y="235"/>
                  </a:lnTo>
                  <a:lnTo>
                    <a:pt x="52" y="231"/>
                  </a:lnTo>
                  <a:lnTo>
                    <a:pt x="54" y="226"/>
                  </a:lnTo>
                  <a:lnTo>
                    <a:pt x="56" y="222"/>
                  </a:lnTo>
                  <a:lnTo>
                    <a:pt x="58" y="217"/>
                  </a:lnTo>
                  <a:lnTo>
                    <a:pt x="60" y="213"/>
                  </a:lnTo>
                  <a:lnTo>
                    <a:pt x="62" y="208"/>
                  </a:lnTo>
                  <a:lnTo>
                    <a:pt x="64" y="204"/>
                  </a:lnTo>
                  <a:lnTo>
                    <a:pt x="66" y="200"/>
                  </a:lnTo>
                  <a:lnTo>
                    <a:pt x="68" y="195"/>
                  </a:lnTo>
                  <a:lnTo>
                    <a:pt x="70" y="191"/>
                  </a:lnTo>
                  <a:lnTo>
                    <a:pt x="72" y="187"/>
                  </a:lnTo>
                  <a:lnTo>
                    <a:pt x="74" y="183"/>
                  </a:lnTo>
                  <a:lnTo>
                    <a:pt x="76" y="179"/>
                  </a:lnTo>
                  <a:lnTo>
                    <a:pt x="78" y="175"/>
                  </a:lnTo>
                  <a:lnTo>
                    <a:pt x="80" y="171"/>
                  </a:lnTo>
                  <a:lnTo>
                    <a:pt x="82" y="167"/>
                  </a:lnTo>
                  <a:lnTo>
                    <a:pt x="84" y="163"/>
                  </a:lnTo>
                  <a:lnTo>
                    <a:pt x="86" y="159"/>
                  </a:lnTo>
                  <a:lnTo>
                    <a:pt x="88" y="156"/>
                  </a:lnTo>
                  <a:lnTo>
                    <a:pt x="90" y="152"/>
                  </a:lnTo>
                  <a:lnTo>
                    <a:pt x="92" y="148"/>
                  </a:lnTo>
                  <a:lnTo>
                    <a:pt x="94" y="145"/>
                  </a:lnTo>
                  <a:lnTo>
                    <a:pt x="96" y="141"/>
                  </a:lnTo>
                  <a:lnTo>
                    <a:pt x="98" y="138"/>
                  </a:lnTo>
                  <a:lnTo>
                    <a:pt x="100" y="134"/>
                  </a:lnTo>
                  <a:lnTo>
                    <a:pt x="102" y="131"/>
                  </a:lnTo>
                  <a:lnTo>
                    <a:pt x="104" y="127"/>
                  </a:lnTo>
                  <a:lnTo>
                    <a:pt x="106" y="124"/>
                  </a:lnTo>
                  <a:lnTo>
                    <a:pt x="108" y="120"/>
                  </a:lnTo>
                  <a:lnTo>
                    <a:pt x="110" y="117"/>
                  </a:lnTo>
                  <a:lnTo>
                    <a:pt x="112" y="114"/>
                  </a:lnTo>
                  <a:lnTo>
                    <a:pt x="114" y="111"/>
                  </a:lnTo>
                  <a:lnTo>
                    <a:pt x="116" y="108"/>
                  </a:lnTo>
                  <a:lnTo>
                    <a:pt x="118" y="105"/>
                  </a:lnTo>
                  <a:lnTo>
                    <a:pt x="120" y="101"/>
                  </a:lnTo>
                  <a:lnTo>
                    <a:pt x="122" y="98"/>
                  </a:lnTo>
                  <a:lnTo>
                    <a:pt x="124" y="95"/>
                  </a:lnTo>
                  <a:lnTo>
                    <a:pt x="126" y="93"/>
                  </a:lnTo>
                  <a:lnTo>
                    <a:pt x="128" y="90"/>
                  </a:lnTo>
                  <a:lnTo>
                    <a:pt x="130" y="87"/>
                  </a:lnTo>
                  <a:lnTo>
                    <a:pt x="132" y="84"/>
                  </a:lnTo>
                  <a:lnTo>
                    <a:pt x="134" y="81"/>
                  </a:lnTo>
                  <a:lnTo>
                    <a:pt x="136" y="79"/>
                  </a:lnTo>
                  <a:lnTo>
                    <a:pt x="138" y="76"/>
                  </a:lnTo>
                  <a:lnTo>
                    <a:pt x="140" y="73"/>
                  </a:lnTo>
                  <a:lnTo>
                    <a:pt x="142" y="71"/>
                  </a:lnTo>
                  <a:lnTo>
                    <a:pt x="144" y="68"/>
                  </a:lnTo>
                  <a:lnTo>
                    <a:pt x="146" y="66"/>
                  </a:lnTo>
                  <a:lnTo>
                    <a:pt x="148" y="63"/>
                  </a:lnTo>
                  <a:lnTo>
                    <a:pt x="150" y="61"/>
                  </a:lnTo>
                  <a:lnTo>
                    <a:pt x="152" y="59"/>
                  </a:lnTo>
                  <a:lnTo>
                    <a:pt x="154" y="57"/>
                  </a:lnTo>
                  <a:lnTo>
                    <a:pt x="156" y="54"/>
                  </a:lnTo>
                  <a:lnTo>
                    <a:pt x="158" y="52"/>
                  </a:lnTo>
                  <a:lnTo>
                    <a:pt x="160" y="50"/>
                  </a:lnTo>
                  <a:lnTo>
                    <a:pt x="162" y="48"/>
                  </a:lnTo>
                  <a:lnTo>
                    <a:pt x="164" y="46"/>
                  </a:lnTo>
                  <a:lnTo>
                    <a:pt x="166" y="44"/>
                  </a:lnTo>
                  <a:lnTo>
                    <a:pt x="168" y="42"/>
                  </a:lnTo>
                  <a:lnTo>
                    <a:pt x="170" y="40"/>
                  </a:lnTo>
                  <a:lnTo>
                    <a:pt x="172" y="38"/>
                  </a:lnTo>
                  <a:lnTo>
                    <a:pt x="174" y="36"/>
                  </a:lnTo>
                  <a:lnTo>
                    <a:pt x="176" y="34"/>
                  </a:lnTo>
                  <a:lnTo>
                    <a:pt x="178" y="33"/>
                  </a:lnTo>
                  <a:lnTo>
                    <a:pt x="180" y="31"/>
                  </a:lnTo>
                  <a:lnTo>
                    <a:pt x="182" y="29"/>
                  </a:lnTo>
                  <a:lnTo>
                    <a:pt x="184" y="28"/>
                  </a:lnTo>
                  <a:lnTo>
                    <a:pt x="186" y="26"/>
                  </a:lnTo>
                  <a:lnTo>
                    <a:pt x="188" y="25"/>
                  </a:lnTo>
                  <a:lnTo>
                    <a:pt x="190" y="23"/>
                  </a:lnTo>
                  <a:lnTo>
                    <a:pt x="192" y="22"/>
                  </a:lnTo>
                  <a:lnTo>
                    <a:pt x="194" y="20"/>
                  </a:lnTo>
                  <a:lnTo>
                    <a:pt x="196" y="19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5"/>
                  </a:lnTo>
                  <a:lnTo>
                    <a:pt x="204" y="14"/>
                  </a:lnTo>
                  <a:lnTo>
                    <a:pt x="206" y="13"/>
                  </a:lnTo>
                  <a:lnTo>
                    <a:pt x="208" y="12"/>
                  </a:lnTo>
                  <a:lnTo>
                    <a:pt x="210" y="11"/>
                  </a:lnTo>
                  <a:lnTo>
                    <a:pt x="212" y="10"/>
                  </a:lnTo>
                  <a:lnTo>
                    <a:pt x="214" y="9"/>
                  </a:lnTo>
                  <a:lnTo>
                    <a:pt x="216" y="8"/>
                  </a:lnTo>
                  <a:lnTo>
                    <a:pt x="218" y="7"/>
                  </a:lnTo>
                  <a:lnTo>
                    <a:pt x="220" y="7"/>
                  </a:lnTo>
                  <a:lnTo>
                    <a:pt x="222" y="6"/>
                  </a:lnTo>
                  <a:lnTo>
                    <a:pt x="224" y="5"/>
                  </a:lnTo>
                  <a:lnTo>
                    <a:pt x="226" y="4"/>
                  </a:lnTo>
                  <a:lnTo>
                    <a:pt x="228" y="4"/>
                  </a:lnTo>
                  <a:lnTo>
                    <a:pt x="230" y="3"/>
                  </a:lnTo>
                  <a:lnTo>
                    <a:pt x="232" y="3"/>
                  </a:lnTo>
                  <a:lnTo>
                    <a:pt x="234" y="2"/>
                  </a:lnTo>
                  <a:lnTo>
                    <a:pt x="236" y="2"/>
                  </a:lnTo>
                  <a:lnTo>
                    <a:pt x="238" y="1"/>
                  </a:lnTo>
                  <a:lnTo>
                    <a:pt x="240" y="1"/>
                  </a:lnTo>
                  <a:lnTo>
                    <a:pt x="242" y="1"/>
                  </a:lnTo>
                  <a:lnTo>
                    <a:pt x="244" y="1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8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8" y="1"/>
                  </a:lnTo>
                  <a:lnTo>
                    <a:pt x="270" y="1"/>
                  </a:lnTo>
                  <a:lnTo>
                    <a:pt x="272" y="2"/>
                  </a:lnTo>
                  <a:lnTo>
                    <a:pt x="274" y="2"/>
                  </a:lnTo>
                  <a:lnTo>
                    <a:pt x="276" y="3"/>
                  </a:lnTo>
                  <a:lnTo>
                    <a:pt x="278" y="3"/>
                  </a:lnTo>
                  <a:lnTo>
                    <a:pt x="280" y="4"/>
                  </a:lnTo>
                  <a:lnTo>
                    <a:pt x="282" y="4"/>
                  </a:lnTo>
                  <a:lnTo>
                    <a:pt x="284" y="5"/>
                  </a:lnTo>
                  <a:lnTo>
                    <a:pt x="286" y="6"/>
                  </a:lnTo>
                  <a:lnTo>
                    <a:pt x="288" y="7"/>
                  </a:lnTo>
                  <a:lnTo>
                    <a:pt x="290" y="7"/>
                  </a:lnTo>
                  <a:lnTo>
                    <a:pt x="292" y="8"/>
                  </a:lnTo>
                  <a:lnTo>
                    <a:pt x="294" y="9"/>
                  </a:lnTo>
                  <a:lnTo>
                    <a:pt x="296" y="10"/>
                  </a:lnTo>
                  <a:lnTo>
                    <a:pt x="298" y="11"/>
                  </a:lnTo>
                  <a:lnTo>
                    <a:pt x="300" y="12"/>
                  </a:lnTo>
                  <a:lnTo>
                    <a:pt x="302" y="13"/>
                  </a:lnTo>
                  <a:lnTo>
                    <a:pt x="304" y="14"/>
                  </a:lnTo>
                  <a:lnTo>
                    <a:pt x="306" y="15"/>
                  </a:lnTo>
                  <a:lnTo>
                    <a:pt x="308" y="16"/>
                  </a:lnTo>
                  <a:lnTo>
                    <a:pt x="310" y="18"/>
                  </a:lnTo>
                  <a:lnTo>
                    <a:pt x="312" y="19"/>
                  </a:lnTo>
                  <a:lnTo>
                    <a:pt x="314" y="20"/>
                  </a:lnTo>
                  <a:lnTo>
                    <a:pt x="316" y="22"/>
                  </a:lnTo>
                  <a:lnTo>
                    <a:pt x="318" y="23"/>
                  </a:lnTo>
                  <a:lnTo>
                    <a:pt x="320" y="25"/>
                  </a:lnTo>
                  <a:lnTo>
                    <a:pt x="322" y="26"/>
                  </a:lnTo>
                  <a:lnTo>
                    <a:pt x="324" y="28"/>
                  </a:lnTo>
                  <a:lnTo>
                    <a:pt x="326" y="29"/>
                  </a:lnTo>
                  <a:lnTo>
                    <a:pt x="328" y="31"/>
                  </a:lnTo>
                  <a:lnTo>
                    <a:pt x="330" y="33"/>
                  </a:lnTo>
                  <a:lnTo>
                    <a:pt x="332" y="34"/>
                  </a:lnTo>
                  <a:lnTo>
                    <a:pt x="334" y="36"/>
                  </a:lnTo>
                  <a:lnTo>
                    <a:pt x="336" y="38"/>
                  </a:lnTo>
                  <a:lnTo>
                    <a:pt x="338" y="40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4" y="46"/>
                  </a:lnTo>
                  <a:lnTo>
                    <a:pt x="346" y="48"/>
                  </a:lnTo>
                  <a:lnTo>
                    <a:pt x="348" y="50"/>
                  </a:lnTo>
                  <a:lnTo>
                    <a:pt x="350" y="52"/>
                  </a:lnTo>
                  <a:lnTo>
                    <a:pt x="352" y="54"/>
                  </a:lnTo>
                  <a:lnTo>
                    <a:pt x="354" y="57"/>
                  </a:lnTo>
                  <a:lnTo>
                    <a:pt x="356" y="59"/>
                  </a:lnTo>
                  <a:lnTo>
                    <a:pt x="358" y="61"/>
                  </a:lnTo>
                  <a:lnTo>
                    <a:pt x="360" y="63"/>
                  </a:lnTo>
                  <a:lnTo>
                    <a:pt x="362" y="66"/>
                  </a:lnTo>
                  <a:lnTo>
                    <a:pt x="364" y="68"/>
                  </a:lnTo>
                  <a:lnTo>
                    <a:pt x="366" y="71"/>
                  </a:lnTo>
                  <a:lnTo>
                    <a:pt x="368" y="73"/>
                  </a:lnTo>
                  <a:lnTo>
                    <a:pt x="370" y="76"/>
                  </a:lnTo>
                  <a:lnTo>
                    <a:pt x="372" y="79"/>
                  </a:lnTo>
                  <a:lnTo>
                    <a:pt x="374" y="81"/>
                  </a:lnTo>
                  <a:lnTo>
                    <a:pt x="376" y="84"/>
                  </a:lnTo>
                  <a:lnTo>
                    <a:pt x="378" y="87"/>
                  </a:lnTo>
                  <a:lnTo>
                    <a:pt x="380" y="90"/>
                  </a:lnTo>
                  <a:lnTo>
                    <a:pt x="382" y="93"/>
                  </a:lnTo>
                  <a:lnTo>
                    <a:pt x="384" y="95"/>
                  </a:lnTo>
                  <a:lnTo>
                    <a:pt x="386" y="98"/>
                  </a:lnTo>
                  <a:lnTo>
                    <a:pt x="388" y="101"/>
                  </a:lnTo>
                  <a:lnTo>
                    <a:pt x="390" y="105"/>
                  </a:lnTo>
                  <a:lnTo>
                    <a:pt x="392" y="108"/>
                  </a:lnTo>
                  <a:lnTo>
                    <a:pt x="394" y="111"/>
                  </a:lnTo>
                  <a:lnTo>
                    <a:pt x="396" y="114"/>
                  </a:lnTo>
                  <a:lnTo>
                    <a:pt x="398" y="117"/>
                  </a:lnTo>
                  <a:lnTo>
                    <a:pt x="400" y="120"/>
                  </a:lnTo>
                  <a:lnTo>
                    <a:pt x="402" y="124"/>
                  </a:lnTo>
                  <a:lnTo>
                    <a:pt x="404" y="127"/>
                  </a:lnTo>
                  <a:lnTo>
                    <a:pt x="406" y="131"/>
                  </a:lnTo>
                  <a:lnTo>
                    <a:pt x="408" y="134"/>
                  </a:lnTo>
                  <a:lnTo>
                    <a:pt x="410" y="138"/>
                  </a:lnTo>
                  <a:lnTo>
                    <a:pt x="412" y="141"/>
                  </a:lnTo>
                  <a:lnTo>
                    <a:pt x="414" y="145"/>
                  </a:lnTo>
                  <a:lnTo>
                    <a:pt x="416" y="148"/>
                  </a:lnTo>
                  <a:lnTo>
                    <a:pt x="418" y="152"/>
                  </a:lnTo>
                  <a:lnTo>
                    <a:pt x="420" y="156"/>
                  </a:lnTo>
                  <a:lnTo>
                    <a:pt x="422" y="159"/>
                  </a:lnTo>
                  <a:lnTo>
                    <a:pt x="424" y="163"/>
                  </a:lnTo>
                  <a:lnTo>
                    <a:pt x="426" y="167"/>
                  </a:lnTo>
                  <a:lnTo>
                    <a:pt x="428" y="171"/>
                  </a:lnTo>
                  <a:lnTo>
                    <a:pt x="430" y="175"/>
                  </a:lnTo>
                  <a:lnTo>
                    <a:pt x="432" y="179"/>
                  </a:lnTo>
                  <a:lnTo>
                    <a:pt x="434" y="183"/>
                  </a:lnTo>
                  <a:lnTo>
                    <a:pt x="436" y="187"/>
                  </a:lnTo>
                  <a:lnTo>
                    <a:pt x="438" y="191"/>
                  </a:lnTo>
                  <a:lnTo>
                    <a:pt x="440" y="195"/>
                  </a:lnTo>
                  <a:lnTo>
                    <a:pt x="442" y="200"/>
                  </a:lnTo>
                  <a:lnTo>
                    <a:pt x="444" y="204"/>
                  </a:lnTo>
                  <a:lnTo>
                    <a:pt x="446" y="208"/>
                  </a:lnTo>
                  <a:lnTo>
                    <a:pt x="448" y="213"/>
                  </a:lnTo>
                  <a:lnTo>
                    <a:pt x="450" y="217"/>
                  </a:lnTo>
                  <a:lnTo>
                    <a:pt x="452" y="222"/>
                  </a:lnTo>
                  <a:lnTo>
                    <a:pt x="454" y="226"/>
                  </a:lnTo>
                  <a:lnTo>
                    <a:pt x="456" y="231"/>
                  </a:lnTo>
                  <a:lnTo>
                    <a:pt x="458" y="235"/>
                  </a:lnTo>
                  <a:lnTo>
                    <a:pt x="460" y="240"/>
                  </a:lnTo>
                  <a:lnTo>
                    <a:pt x="462" y="244"/>
                  </a:lnTo>
                  <a:lnTo>
                    <a:pt x="464" y="249"/>
                  </a:lnTo>
                  <a:lnTo>
                    <a:pt x="466" y="254"/>
                  </a:lnTo>
                  <a:lnTo>
                    <a:pt x="468" y="259"/>
                  </a:lnTo>
                  <a:lnTo>
                    <a:pt x="470" y="264"/>
                  </a:lnTo>
                  <a:lnTo>
                    <a:pt x="472" y="269"/>
                  </a:lnTo>
                  <a:lnTo>
                    <a:pt x="474" y="273"/>
                  </a:lnTo>
                  <a:lnTo>
                    <a:pt x="476" y="278"/>
                  </a:lnTo>
                  <a:lnTo>
                    <a:pt x="478" y="284"/>
                  </a:lnTo>
                  <a:lnTo>
                    <a:pt x="480" y="289"/>
                  </a:lnTo>
                  <a:lnTo>
                    <a:pt x="482" y="294"/>
                  </a:lnTo>
                  <a:lnTo>
                    <a:pt x="484" y="299"/>
                  </a:lnTo>
                  <a:lnTo>
                    <a:pt x="486" y="304"/>
                  </a:lnTo>
                  <a:lnTo>
                    <a:pt x="488" y="309"/>
                  </a:lnTo>
                  <a:lnTo>
                    <a:pt x="490" y="315"/>
                  </a:lnTo>
                  <a:lnTo>
                    <a:pt x="492" y="320"/>
                  </a:lnTo>
                  <a:lnTo>
                    <a:pt x="494" y="325"/>
                  </a:lnTo>
                  <a:lnTo>
                    <a:pt x="496" y="331"/>
                  </a:lnTo>
                  <a:lnTo>
                    <a:pt x="498" y="336"/>
                  </a:lnTo>
                  <a:lnTo>
                    <a:pt x="500" y="342"/>
                  </a:lnTo>
                  <a:lnTo>
                    <a:pt x="502" y="348"/>
                  </a:lnTo>
                  <a:lnTo>
                    <a:pt x="504" y="353"/>
                  </a:lnTo>
                  <a:lnTo>
                    <a:pt x="506" y="359"/>
                  </a:lnTo>
                  <a:lnTo>
                    <a:pt x="508" y="365"/>
                  </a:lnTo>
                  <a:lnTo>
                    <a:pt x="510" y="369"/>
                  </a:lnTo>
                </a:path>
              </a:pathLst>
            </a:custGeom>
            <a:noFill/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69" name="Rectangle 105"/>
            <p:cNvSpPr>
              <a:spLocks noChangeArrowheads="1"/>
            </p:cNvSpPr>
            <p:nvPr/>
          </p:nvSpPr>
          <p:spPr bwMode="auto">
            <a:xfrm>
              <a:off x="2460" y="3397"/>
              <a:ext cx="1554" cy="84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634082"/>
          </a:xfrm>
        </p:spPr>
        <p:txBody>
          <a:bodyPr/>
          <a:lstStyle/>
          <a:p>
            <a:r>
              <a:rPr lang="en-CA" dirty="0"/>
              <a:t>Graphing Parabolas with Xavier’s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52735"/>
            <a:ext cx="8712968" cy="4129641"/>
          </a:xfrm>
        </p:spPr>
        <p:txBody>
          <a:bodyPr>
            <a:normAutofit/>
          </a:bodyPr>
          <a:lstStyle/>
          <a:p>
            <a:r>
              <a:rPr lang="en-CA" dirty="0"/>
              <a:t>First find the vertex using X.A.V.</a:t>
            </a:r>
          </a:p>
          <a:p>
            <a:pPr>
              <a:buNone/>
            </a:pPr>
            <a:r>
              <a:rPr lang="en-CA" dirty="0">
                <a:solidFill>
                  <a:srgbClr val="FF0000"/>
                </a:solidFill>
              </a:rPr>
              <a:t>X:</a:t>
            </a:r>
            <a:r>
              <a:rPr lang="en-CA" dirty="0"/>
              <a:t> x-intercepts by factoring</a:t>
            </a:r>
          </a:p>
          <a:p>
            <a:pPr>
              <a:buNone/>
            </a:pPr>
            <a:r>
              <a:rPr lang="en-CA" dirty="0">
                <a:solidFill>
                  <a:srgbClr val="FF0000"/>
                </a:solidFill>
              </a:rPr>
              <a:t>A:</a:t>
            </a:r>
            <a:r>
              <a:rPr lang="en-CA" dirty="0"/>
              <a:t> Axis of Symmetry (average of x intercepts)</a:t>
            </a:r>
          </a:p>
          <a:p>
            <a:pPr>
              <a:buNone/>
            </a:pPr>
            <a:r>
              <a:rPr lang="en-CA" dirty="0">
                <a:solidFill>
                  <a:srgbClr val="FF0000"/>
                </a:solidFill>
              </a:rPr>
              <a:t>V:</a:t>
            </a:r>
            <a:r>
              <a:rPr lang="en-CA" dirty="0"/>
              <a:t> Vertex by substituting AOS into formula</a:t>
            </a:r>
          </a:p>
          <a:p>
            <a:r>
              <a:rPr lang="en-CA" dirty="0"/>
              <a:t>Use the constant “a” to determine which way the graph opens (+’ve Opens Up) (–’ve Opens Down) </a:t>
            </a:r>
          </a:p>
          <a:p>
            <a:r>
              <a:rPr lang="en-CA" dirty="0"/>
              <a:t>Plot a couple of extra points for a better graph</a:t>
            </a:r>
          </a:p>
          <a:p>
            <a:r>
              <a:rPr lang="en-CA" dirty="0"/>
              <a:t>For Quadratic Functions that do not have x-intercepts, we will learn to graph them in the next section</a:t>
            </a:r>
          </a:p>
          <a:p>
            <a:endParaRPr lang="en-CA" dirty="0"/>
          </a:p>
        </p:txBody>
      </p:sp>
      <p:pic>
        <p:nvPicPr>
          <p:cNvPr id="4" name="Picture 9" descr="xavi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3" y="1737107"/>
            <a:ext cx="28082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x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737107"/>
            <a:ext cx="27178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2691"/>
              </p:ext>
            </p:extLst>
          </p:nvPr>
        </p:nvGraphicFramePr>
        <p:xfrm>
          <a:off x="1835696" y="5877272"/>
          <a:ext cx="1885767" cy="40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47900" imgH="482600" progId="Equation.DSMT4">
                  <p:embed/>
                </p:oleObj>
              </mc:Choice>
              <mc:Fallback>
                <p:oleObj name="Equation" r:id="rId5" imgW="2247900" imgH="4826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877272"/>
                        <a:ext cx="1885767" cy="404854"/>
                      </a:xfrm>
                      <a:prstGeom prst="rect">
                        <a:avLst/>
                      </a:prstGeom>
                      <a:solidFill>
                        <a:schemeClr val="bg1">
                          <a:alpha val="8509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356708"/>
              </p:ext>
            </p:extLst>
          </p:nvPr>
        </p:nvGraphicFramePr>
        <p:xfrm>
          <a:off x="5702823" y="5877527"/>
          <a:ext cx="1950988" cy="3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78100" imgH="482600" progId="Equation.DSMT4">
                  <p:embed/>
                </p:oleObj>
              </mc:Choice>
              <mc:Fallback>
                <p:oleObj name="Equation" r:id="rId7" imgW="2578100" imgH="48260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823" y="5877527"/>
                        <a:ext cx="1950988" cy="3652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468135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9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3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224" cy="850106"/>
          </a:xfrm>
        </p:spPr>
        <p:txBody>
          <a:bodyPr>
            <a:normAutofit fontScale="90000"/>
          </a:bodyPr>
          <a:lstStyle/>
          <a:p>
            <a:r>
              <a:rPr lang="en-CA" dirty="0"/>
              <a:t>Ex: Find the x intercepts, Axis of Symmetry, Vertex and Graph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790052"/>
              </p:ext>
            </p:extLst>
          </p:nvPr>
        </p:nvGraphicFramePr>
        <p:xfrm>
          <a:off x="4101461" y="620688"/>
          <a:ext cx="2052067" cy="48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700" imgH="482600" progId="Equation.DSMT4">
                  <p:embed/>
                </p:oleObj>
              </mc:Choice>
              <mc:Fallback>
                <p:oleObj name="Equation" r:id="rId3" imgW="2044700" imgH="482600" progId="Equation.DSMT4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461" y="620688"/>
                        <a:ext cx="2052067" cy="48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3850" y="1130250"/>
            <a:ext cx="32400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300">
                <a:solidFill>
                  <a:srgbClr val="FF0000"/>
                </a:solidFill>
              </a:rPr>
              <a:t>1</a:t>
            </a:r>
            <a:r>
              <a:rPr lang="en-CA" sz="2300" baseline="30000">
                <a:solidFill>
                  <a:srgbClr val="FF0000"/>
                </a:solidFill>
              </a:rPr>
              <a:t>st</a:t>
            </a:r>
            <a:r>
              <a:rPr lang="en-CA" sz="2300">
                <a:solidFill>
                  <a:srgbClr val="FF0000"/>
                </a:solidFill>
              </a:rPr>
              <a:t> Factor: X intercepts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314778"/>
              </p:ext>
            </p:extLst>
          </p:nvPr>
        </p:nvGraphicFramePr>
        <p:xfrm>
          <a:off x="4139952" y="1205640"/>
          <a:ext cx="2061368" cy="41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05729" imgH="406224" progId="Equation.DSMT4">
                  <p:embed/>
                </p:oleObj>
              </mc:Choice>
              <mc:Fallback>
                <p:oleObj name="Equation" r:id="rId5" imgW="2005729" imgH="406224" progId="Equation.DSMT4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205640"/>
                        <a:ext cx="2061368" cy="418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278994"/>
              </p:ext>
            </p:extLst>
          </p:nvPr>
        </p:nvGraphicFramePr>
        <p:xfrm>
          <a:off x="4162648" y="1718838"/>
          <a:ext cx="2353568" cy="46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41600" imgH="520700" progId="Equation.DSMT4">
                  <p:embed/>
                </p:oleObj>
              </mc:Choice>
              <mc:Fallback>
                <p:oleObj name="Equation" r:id="rId7" imgW="2641600" imgH="520700" progId="Equation.DSMT4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648" y="1718838"/>
                        <a:ext cx="2353568" cy="4639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09525"/>
              </p:ext>
            </p:extLst>
          </p:nvPr>
        </p:nvGraphicFramePr>
        <p:xfrm>
          <a:off x="4716016" y="2348880"/>
          <a:ext cx="708792" cy="30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4" imgH="330057" progId="Equation.DSMT4">
                  <p:embed/>
                </p:oleObj>
              </mc:Choice>
              <mc:Fallback>
                <p:oleObj name="Equation" r:id="rId9" imgW="774364" imgH="330057" progId="Equation.DSMT4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348880"/>
                        <a:ext cx="708792" cy="302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61963" y="2996952"/>
            <a:ext cx="447007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300" dirty="0">
                <a:solidFill>
                  <a:srgbClr val="FF0000"/>
                </a:solidFill>
              </a:rPr>
              <a:t>2</a:t>
            </a:r>
            <a:r>
              <a:rPr lang="en-CA" sz="2300" baseline="30000" dirty="0">
                <a:solidFill>
                  <a:srgbClr val="FF0000"/>
                </a:solidFill>
              </a:rPr>
              <a:t>nd</a:t>
            </a:r>
            <a:r>
              <a:rPr lang="en-CA" sz="2300" dirty="0">
                <a:solidFill>
                  <a:srgbClr val="FF0000"/>
                </a:solidFill>
              </a:rPr>
              <a:t> Axis of Symmetry (Equation)</a:t>
            </a: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62022"/>
              </p:ext>
            </p:extLst>
          </p:nvPr>
        </p:nvGraphicFramePr>
        <p:xfrm>
          <a:off x="5062066" y="2996952"/>
          <a:ext cx="1013966" cy="74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400" imgH="952500" progId="Equation.DSMT4">
                  <p:embed/>
                </p:oleObj>
              </mc:Choice>
              <mc:Fallback>
                <p:oleObj name="Equation" r:id="rId11" imgW="1295400" imgH="952500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066" y="2996952"/>
                        <a:ext cx="1013966" cy="74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77324"/>
              </p:ext>
            </p:extLst>
          </p:nvPr>
        </p:nvGraphicFramePr>
        <p:xfrm>
          <a:off x="6160864" y="3203575"/>
          <a:ext cx="787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87400" imgH="330200" progId="Equation.DSMT4">
                  <p:embed/>
                </p:oleObj>
              </mc:Choice>
              <mc:Fallback>
                <p:oleObj name="Equation" r:id="rId13" imgW="787400" imgH="330200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0864" y="3203575"/>
                        <a:ext cx="787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61921"/>
              </p:ext>
            </p:extLst>
          </p:nvPr>
        </p:nvGraphicFramePr>
        <p:xfrm>
          <a:off x="5407347" y="4007522"/>
          <a:ext cx="1337369" cy="41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66800" imgH="330200" progId="Equation.DSMT4">
                  <p:embed/>
                </p:oleObj>
              </mc:Choice>
              <mc:Fallback>
                <p:oleObj name="Equation" r:id="rId15" imgW="1066800" imgH="330200" progId="Equation.DSMT4">
                  <p:embed/>
                  <p:pic>
                    <p:nvPicPr>
                      <p:cNvPr id="24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347" y="4007522"/>
                        <a:ext cx="1337369" cy="414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69716" y="4775424"/>
            <a:ext cx="381425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300" dirty="0">
                <a:solidFill>
                  <a:srgbClr val="FF0000"/>
                </a:solidFill>
              </a:rPr>
              <a:t>3</a:t>
            </a:r>
            <a:r>
              <a:rPr lang="en-CA" sz="2300" baseline="30000" dirty="0">
                <a:solidFill>
                  <a:srgbClr val="FF0000"/>
                </a:solidFill>
              </a:rPr>
              <a:t>rd</a:t>
            </a:r>
            <a:r>
              <a:rPr lang="en-CA" sz="2300" dirty="0">
                <a:solidFill>
                  <a:srgbClr val="FF0000"/>
                </a:solidFill>
              </a:rPr>
              <a:t> Vertex: (Coordinates)</a:t>
            </a:r>
          </a:p>
        </p:txBody>
      </p:sp>
      <p:graphicFrame>
        <p:nvGraphicFramePr>
          <p:cNvPr id="245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913838"/>
              </p:ext>
            </p:extLst>
          </p:nvPr>
        </p:nvGraphicFramePr>
        <p:xfrm>
          <a:off x="4582120" y="4797152"/>
          <a:ext cx="2870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870200" imgH="596900" progId="Equation.DSMT4">
                  <p:embed/>
                </p:oleObj>
              </mc:Choice>
              <mc:Fallback>
                <p:oleObj name="Equation" r:id="rId17" imgW="2870200" imgH="596900" progId="Equation.DSMT4">
                  <p:embed/>
                  <p:pic>
                    <p:nvPicPr>
                      <p:cNvPr id="245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120" y="4797152"/>
                        <a:ext cx="2870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59380"/>
              </p:ext>
            </p:extLst>
          </p:nvPr>
        </p:nvGraphicFramePr>
        <p:xfrm>
          <a:off x="4572000" y="5466060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97950" imgH="406224" progId="Equation.DSMT4">
                  <p:embed/>
                </p:oleObj>
              </mc:Choice>
              <mc:Fallback>
                <p:oleObj name="Equation" r:id="rId19" imgW="1497950" imgH="406224" progId="Equation.DSMT4">
                  <p:embed/>
                  <p:pic>
                    <p:nvPicPr>
                      <p:cNvPr id="2459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66060"/>
                        <a:ext cx="149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76936"/>
              </p:ext>
            </p:extLst>
          </p:nvPr>
        </p:nvGraphicFramePr>
        <p:xfrm>
          <a:off x="4572000" y="5877273"/>
          <a:ext cx="2016224" cy="58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90700" imgH="520700" progId="Equation.DSMT4">
                  <p:embed/>
                </p:oleObj>
              </mc:Choice>
              <mc:Fallback>
                <p:oleObj name="Equation" r:id="rId21" imgW="1790700" imgH="520700" progId="Equation.DSMT4">
                  <p:embed/>
                  <p:pic>
                    <p:nvPicPr>
                      <p:cNvPr id="245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877273"/>
                        <a:ext cx="2016224" cy="586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05691"/>
              </p:ext>
            </p:extLst>
          </p:nvPr>
        </p:nvGraphicFramePr>
        <p:xfrm>
          <a:off x="5692271" y="2348880"/>
          <a:ext cx="918584" cy="30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02865" imgH="330057" progId="Equation.DSMT4">
                  <p:embed/>
                </p:oleObj>
              </mc:Choice>
              <mc:Fallback>
                <p:oleObj name="Equation" r:id="rId23" imgW="1002865" imgH="330057" progId="Equation.DSMT4">
                  <p:embed/>
                  <p:pic>
                    <p:nvPicPr>
                      <p:cNvPr id="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271" y="2348880"/>
                        <a:ext cx="918584" cy="302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61963" y="1622942"/>
            <a:ext cx="3240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latin typeface="+mj-lt"/>
              </a:rPr>
              <a:t>At the x-intercept, the y-coordinate is zero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95536" y="3523655"/>
            <a:ext cx="41764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latin typeface="+mj-lt"/>
              </a:rPr>
              <a:t>The A.O.S. is in the middle between the two x-intercepts!! (AVERAGE)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95536" y="5218336"/>
            <a:ext cx="360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latin typeface="+mj-lt"/>
              </a:rPr>
              <a:t>The A.O.S. and vertex has the same x-coordinate.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8135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5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1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6" grpId="0"/>
      <p:bldP spid="24591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eaLnBrk="1" hangingPunct="1"/>
            <a:r>
              <a:rPr lang="en-CA" dirty="0"/>
              <a:t>Graph:</a:t>
            </a:r>
          </a:p>
        </p:txBody>
      </p:sp>
      <p:pic>
        <p:nvPicPr>
          <p:cNvPr id="410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2163" r="15523"/>
          <a:stretch>
            <a:fillRect/>
          </a:stretch>
        </p:blipFill>
        <p:spPr>
          <a:xfrm>
            <a:off x="3524250" y="1784350"/>
            <a:ext cx="4883150" cy="4341813"/>
          </a:xfrm>
          <a:noFill/>
        </p:spPr>
      </p:pic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23951"/>
              </p:ext>
            </p:extLst>
          </p:nvPr>
        </p:nvGraphicFramePr>
        <p:xfrm>
          <a:off x="1475656" y="1628800"/>
          <a:ext cx="1790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520700" progId="Equation.DSMT4">
                  <p:embed/>
                </p:oleObj>
              </mc:Choice>
              <mc:Fallback>
                <p:oleObj name="Equation" r:id="rId4" imgW="1790700" imgH="520700" progId="Equation.DSMT4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628800"/>
                        <a:ext cx="1790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79512" y="1628800"/>
            <a:ext cx="17587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solidFill>
                  <a:srgbClr val="FF0000"/>
                </a:solidFill>
              </a:rPr>
              <a:t>2. Vertex</a:t>
            </a:r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72963"/>
              </p:ext>
            </p:extLst>
          </p:nvPr>
        </p:nvGraphicFramePr>
        <p:xfrm>
          <a:off x="2052638" y="260648"/>
          <a:ext cx="2541831" cy="60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700" imgH="482600" progId="Equation.DSMT4">
                  <p:embed/>
                </p:oleObj>
              </mc:Choice>
              <mc:Fallback>
                <p:oleObj name="Equation" r:id="rId6" imgW="2044700" imgH="482600" progId="Equation.DSMT4">
                  <p:embed/>
                  <p:pic>
                    <p:nvPicPr>
                      <p:cNvPr id="409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60648"/>
                        <a:ext cx="2541831" cy="600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5543549" y="4927599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6649448" y="2276872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4463460" y="2292747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43246" y="2276872"/>
            <a:ext cx="33206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200" dirty="0">
                <a:solidFill>
                  <a:srgbClr val="FF0000"/>
                </a:solidFill>
              </a:rPr>
              <a:t>3. Plot several more points to get an accurate graph</a:t>
            </a:r>
          </a:p>
        </p:txBody>
      </p:sp>
      <p:sp>
        <p:nvSpPr>
          <p:cNvPr id="25616" name="Oval 16"/>
          <p:cNvSpPr>
            <a:spLocks noChangeAspect="1" noChangeArrowheads="1"/>
          </p:cNvSpPr>
          <p:nvPr/>
        </p:nvSpPr>
        <p:spPr bwMode="auto">
          <a:xfrm>
            <a:off x="5789694" y="4813653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5343952" y="4818168"/>
            <a:ext cx="108000" cy="1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6194005" y="3961187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4887274" y="3948662"/>
            <a:ext cx="154800" cy="15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59030" y="1113345"/>
            <a:ext cx="470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400" dirty="0">
                <a:solidFill>
                  <a:srgbClr val="FF0000"/>
                </a:solidFill>
              </a:rPr>
              <a:t>1. X Intercepts: (-2,0) &amp; (3,0)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67146" y="1875402"/>
            <a:ext cx="2291464" cy="3134409"/>
            <a:chOff x="3100388" y="1106488"/>
            <a:chExt cx="3327400" cy="3743325"/>
          </a:xfrm>
        </p:grpSpPr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3140075" y="1106488"/>
              <a:ext cx="3287713" cy="3743325"/>
            </a:xfrm>
            <a:custGeom>
              <a:avLst/>
              <a:gdLst>
                <a:gd name="T0" fmla="*/ 12 w 828"/>
                <a:gd name="T1" fmla="*/ 40 h 393"/>
                <a:gd name="T2" fmla="*/ 26 w 828"/>
                <a:gd name="T3" fmla="*/ 65 h 393"/>
                <a:gd name="T4" fmla="*/ 40 w 828"/>
                <a:gd name="T5" fmla="*/ 88 h 393"/>
                <a:gd name="T6" fmla="*/ 54 w 828"/>
                <a:gd name="T7" fmla="*/ 111 h 393"/>
                <a:gd name="T8" fmla="*/ 68 w 828"/>
                <a:gd name="T9" fmla="*/ 133 h 393"/>
                <a:gd name="T10" fmla="*/ 82 w 828"/>
                <a:gd name="T11" fmla="*/ 154 h 393"/>
                <a:gd name="T12" fmla="*/ 96 w 828"/>
                <a:gd name="T13" fmla="*/ 174 h 393"/>
                <a:gd name="T14" fmla="*/ 110 w 828"/>
                <a:gd name="T15" fmla="*/ 193 h 393"/>
                <a:gd name="T16" fmla="*/ 124 w 828"/>
                <a:gd name="T17" fmla="*/ 211 h 393"/>
                <a:gd name="T18" fmla="*/ 138 w 828"/>
                <a:gd name="T19" fmla="*/ 229 h 393"/>
                <a:gd name="T20" fmla="*/ 152 w 828"/>
                <a:gd name="T21" fmla="*/ 245 h 393"/>
                <a:gd name="T22" fmla="*/ 166 w 828"/>
                <a:gd name="T23" fmla="*/ 261 h 393"/>
                <a:gd name="T24" fmla="*/ 180 w 828"/>
                <a:gd name="T25" fmla="*/ 276 h 393"/>
                <a:gd name="T26" fmla="*/ 194 w 828"/>
                <a:gd name="T27" fmla="*/ 290 h 393"/>
                <a:gd name="T28" fmla="*/ 208 w 828"/>
                <a:gd name="T29" fmla="*/ 303 h 393"/>
                <a:gd name="T30" fmla="*/ 222 w 828"/>
                <a:gd name="T31" fmla="*/ 315 h 393"/>
                <a:gd name="T32" fmla="*/ 236 w 828"/>
                <a:gd name="T33" fmla="*/ 326 h 393"/>
                <a:gd name="T34" fmla="*/ 250 w 828"/>
                <a:gd name="T35" fmla="*/ 337 h 393"/>
                <a:gd name="T36" fmla="*/ 264 w 828"/>
                <a:gd name="T37" fmla="*/ 346 h 393"/>
                <a:gd name="T38" fmla="*/ 278 w 828"/>
                <a:gd name="T39" fmla="*/ 355 h 393"/>
                <a:gd name="T40" fmla="*/ 292 w 828"/>
                <a:gd name="T41" fmla="*/ 363 h 393"/>
                <a:gd name="T42" fmla="*/ 306 w 828"/>
                <a:gd name="T43" fmla="*/ 370 h 393"/>
                <a:gd name="T44" fmla="*/ 320 w 828"/>
                <a:gd name="T45" fmla="*/ 376 h 393"/>
                <a:gd name="T46" fmla="*/ 334 w 828"/>
                <a:gd name="T47" fmla="*/ 381 h 393"/>
                <a:gd name="T48" fmla="*/ 348 w 828"/>
                <a:gd name="T49" fmla="*/ 385 h 393"/>
                <a:gd name="T50" fmla="*/ 362 w 828"/>
                <a:gd name="T51" fmla="*/ 388 h 393"/>
                <a:gd name="T52" fmla="*/ 376 w 828"/>
                <a:gd name="T53" fmla="*/ 391 h 393"/>
                <a:gd name="T54" fmla="*/ 390 w 828"/>
                <a:gd name="T55" fmla="*/ 392 h 393"/>
                <a:gd name="T56" fmla="*/ 404 w 828"/>
                <a:gd name="T57" fmla="*/ 393 h 393"/>
                <a:gd name="T58" fmla="*/ 418 w 828"/>
                <a:gd name="T59" fmla="*/ 393 h 393"/>
                <a:gd name="T60" fmla="*/ 432 w 828"/>
                <a:gd name="T61" fmla="*/ 392 h 393"/>
                <a:gd name="T62" fmla="*/ 446 w 828"/>
                <a:gd name="T63" fmla="*/ 390 h 393"/>
                <a:gd name="T64" fmla="*/ 460 w 828"/>
                <a:gd name="T65" fmla="*/ 387 h 393"/>
                <a:gd name="T66" fmla="*/ 474 w 828"/>
                <a:gd name="T67" fmla="*/ 384 h 393"/>
                <a:gd name="T68" fmla="*/ 488 w 828"/>
                <a:gd name="T69" fmla="*/ 379 h 393"/>
                <a:gd name="T70" fmla="*/ 502 w 828"/>
                <a:gd name="T71" fmla="*/ 374 h 393"/>
                <a:gd name="T72" fmla="*/ 516 w 828"/>
                <a:gd name="T73" fmla="*/ 368 h 393"/>
                <a:gd name="T74" fmla="*/ 530 w 828"/>
                <a:gd name="T75" fmla="*/ 360 h 393"/>
                <a:gd name="T76" fmla="*/ 544 w 828"/>
                <a:gd name="T77" fmla="*/ 352 h 393"/>
                <a:gd name="T78" fmla="*/ 558 w 828"/>
                <a:gd name="T79" fmla="*/ 344 h 393"/>
                <a:gd name="T80" fmla="*/ 572 w 828"/>
                <a:gd name="T81" fmla="*/ 334 h 393"/>
                <a:gd name="T82" fmla="*/ 586 w 828"/>
                <a:gd name="T83" fmla="*/ 323 h 393"/>
                <a:gd name="T84" fmla="*/ 600 w 828"/>
                <a:gd name="T85" fmla="*/ 312 h 393"/>
                <a:gd name="T86" fmla="*/ 614 w 828"/>
                <a:gd name="T87" fmla="*/ 299 h 393"/>
                <a:gd name="T88" fmla="*/ 628 w 828"/>
                <a:gd name="T89" fmla="*/ 286 h 393"/>
                <a:gd name="T90" fmla="*/ 642 w 828"/>
                <a:gd name="T91" fmla="*/ 272 h 393"/>
                <a:gd name="T92" fmla="*/ 656 w 828"/>
                <a:gd name="T93" fmla="*/ 257 h 393"/>
                <a:gd name="T94" fmla="*/ 670 w 828"/>
                <a:gd name="T95" fmla="*/ 241 h 393"/>
                <a:gd name="T96" fmla="*/ 684 w 828"/>
                <a:gd name="T97" fmla="*/ 224 h 393"/>
                <a:gd name="T98" fmla="*/ 698 w 828"/>
                <a:gd name="T99" fmla="*/ 206 h 393"/>
                <a:gd name="T100" fmla="*/ 712 w 828"/>
                <a:gd name="T101" fmla="*/ 188 h 393"/>
                <a:gd name="T102" fmla="*/ 726 w 828"/>
                <a:gd name="T103" fmla="*/ 168 h 393"/>
                <a:gd name="T104" fmla="*/ 740 w 828"/>
                <a:gd name="T105" fmla="*/ 148 h 393"/>
                <a:gd name="T106" fmla="*/ 754 w 828"/>
                <a:gd name="T107" fmla="*/ 127 h 393"/>
                <a:gd name="T108" fmla="*/ 768 w 828"/>
                <a:gd name="T109" fmla="*/ 105 h 393"/>
                <a:gd name="T110" fmla="*/ 782 w 828"/>
                <a:gd name="T111" fmla="*/ 82 h 393"/>
                <a:gd name="T112" fmla="*/ 796 w 828"/>
                <a:gd name="T113" fmla="*/ 58 h 393"/>
                <a:gd name="T114" fmla="*/ 810 w 828"/>
                <a:gd name="T115" fmla="*/ 33 h 393"/>
                <a:gd name="T116" fmla="*/ 824 w 828"/>
                <a:gd name="T117" fmla="*/ 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8" h="393">
                  <a:moveTo>
                    <a:pt x="0" y="19"/>
                  </a:move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6" y="65"/>
                  </a:lnTo>
                  <a:lnTo>
                    <a:pt x="28" y="68"/>
                  </a:lnTo>
                  <a:lnTo>
                    <a:pt x="30" y="72"/>
                  </a:lnTo>
                  <a:lnTo>
                    <a:pt x="32" y="75"/>
                  </a:lnTo>
                  <a:lnTo>
                    <a:pt x="34" y="79"/>
                  </a:lnTo>
                  <a:lnTo>
                    <a:pt x="36" y="82"/>
                  </a:lnTo>
                  <a:lnTo>
                    <a:pt x="38" y="85"/>
                  </a:lnTo>
                  <a:lnTo>
                    <a:pt x="40" y="88"/>
                  </a:lnTo>
                  <a:lnTo>
                    <a:pt x="42" y="92"/>
                  </a:lnTo>
                  <a:lnTo>
                    <a:pt x="44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2" y="108"/>
                  </a:lnTo>
                  <a:lnTo>
                    <a:pt x="54" y="111"/>
                  </a:lnTo>
                  <a:lnTo>
                    <a:pt x="56" y="114"/>
                  </a:lnTo>
                  <a:lnTo>
                    <a:pt x="58" y="117"/>
                  </a:lnTo>
                  <a:lnTo>
                    <a:pt x="60" y="121"/>
                  </a:lnTo>
                  <a:lnTo>
                    <a:pt x="62" y="124"/>
                  </a:lnTo>
                  <a:lnTo>
                    <a:pt x="64" y="127"/>
                  </a:lnTo>
                  <a:lnTo>
                    <a:pt x="66" y="130"/>
                  </a:lnTo>
                  <a:lnTo>
                    <a:pt x="68" y="133"/>
                  </a:lnTo>
                  <a:lnTo>
                    <a:pt x="70" y="136"/>
                  </a:lnTo>
                  <a:lnTo>
                    <a:pt x="72" y="139"/>
                  </a:lnTo>
                  <a:lnTo>
                    <a:pt x="74" y="142"/>
                  </a:lnTo>
                  <a:lnTo>
                    <a:pt x="76" y="145"/>
                  </a:lnTo>
                  <a:lnTo>
                    <a:pt x="78" y="148"/>
                  </a:lnTo>
                  <a:lnTo>
                    <a:pt x="80" y="151"/>
                  </a:lnTo>
                  <a:lnTo>
                    <a:pt x="82" y="154"/>
                  </a:lnTo>
                  <a:lnTo>
                    <a:pt x="84" y="157"/>
                  </a:lnTo>
                  <a:lnTo>
                    <a:pt x="86" y="160"/>
                  </a:lnTo>
                  <a:lnTo>
                    <a:pt x="88" y="163"/>
                  </a:lnTo>
                  <a:lnTo>
                    <a:pt x="90" y="165"/>
                  </a:lnTo>
                  <a:lnTo>
                    <a:pt x="92" y="168"/>
                  </a:lnTo>
                  <a:lnTo>
                    <a:pt x="94" y="171"/>
                  </a:lnTo>
                  <a:lnTo>
                    <a:pt x="96" y="174"/>
                  </a:lnTo>
                  <a:lnTo>
                    <a:pt x="98" y="177"/>
                  </a:lnTo>
                  <a:lnTo>
                    <a:pt x="100" y="180"/>
                  </a:lnTo>
                  <a:lnTo>
                    <a:pt x="102" y="182"/>
                  </a:lnTo>
                  <a:lnTo>
                    <a:pt x="104" y="185"/>
                  </a:lnTo>
                  <a:lnTo>
                    <a:pt x="106" y="188"/>
                  </a:lnTo>
                  <a:lnTo>
                    <a:pt x="108" y="190"/>
                  </a:lnTo>
                  <a:lnTo>
                    <a:pt x="110" y="193"/>
                  </a:lnTo>
                  <a:lnTo>
                    <a:pt x="112" y="196"/>
                  </a:lnTo>
                  <a:lnTo>
                    <a:pt x="114" y="198"/>
                  </a:lnTo>
                  <a:lnTo>
                    <a:pt x="116" y="201"/>
                  </a:lnTo>
                  <a:lnTo>
                    <a:pt x="118" y="204"/>
                  </a:lnTo>
                  <a:lnTo>
                    <a:pt x="120" y="206"/>
                  </a:lnTo>
                  <a:lnTo>
                    <a:pt x="122" y="209"/>
                  </a:lnTo>
                  <a:lnTo>
                    <a:pt x="124" y="211"/>
                  </a:lnTo>
                  <a:lnTo>
                    <a:pt x="126" y="214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6" y="226"/>
                  </a:lnTo>
                  <a:lnTo>
                    <a:pt x="138" y="229"/>
                  </a:lnTo>
                  <a:lnTo>
                    <a:pt x="140" y="231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6" y="238"/>
                  </a:lnTo>
                  <a:lnTo>
                    <a:pt x="148" y="241"/>
                  </a:lnTo>
                  <a:lnTo>
                    <a:pt x="150" y="243"/>
                  </a:lnTo>
                  <a:lnTo>
                    <a:pt x="152" y="245"/>
                  </a:lnTo>
                  <a:lnTo>
                    <a:pt x="154" y="248"/>
                  </a:lnTo>
                  <a:lnTo>
                    <a:pt x="156" y="250"/>
                  </a:lnTo>
                  <a:lnTo>
                    <a:pt x="158" y="252"/>
                  </a:lnTo>
                  <a:lnTo>
                    <a:pt x="160" y="254"/>
                  </a:lnTo>
                  <a:lnTo>
                    <a:pt x="162" y="257"/>
                  </a:lnTo>
                  <a:lnTo>
                    <a:pt x="164" y="259"/>
                  </a:lnTo>
                  <a:lnTo>
                    <a:pt x="166" y="261"/>
                  </a:lnTo>
                  <a:lnTo>
                    <a:pt x="168" y="263"/>
                  </a:lnTo>
                  <a:lnTo>
                    <a:pt x="170" y="265"/>
                  </a:lnTo>
                  <a:lnTo>
                    <a:pt x="172" y="268"/>
                  </a:lnTo>
                  <a:lnTo>
                    <a:pt x="174" y="270"/>
                  </a:lnTo>
                  <a:lnTo>
                    <a:pt x="176" y="272"/>
                  </a:lnTo>
                  <a:lnTo>
                    <a:pt x="178" y="274"/>
                  </a:lnTo>
                  <a:lnTo>
                    <a:pt x="180" y="276"/>
                  </a:lnTo>
                  <a:lnTo>
                    <a:pt x="182" y="278"/>
                  </a:lnTo>
                  <a:lnTo>
                    <a:pt x="184" y="280"/>
                  </a:lnTo>
                  <a:lnTo>
                    <a:pt x="186" y="282"/>
                  </a:lnTo>
                  <a:lnTo>
                    <a:pt x="188" y="284"/>
                  </a:lnTo>
                  <a:lnTo>
                    <a:pt x="190" y="286"/>
                  </a:lnTo>
                  <a:lnTo>
                    <a:pt x="192" y="288"/>
                  </a:lnTo>
                  <a:lnTo>
                    <a:pt x="194" y="290"/>
                  </a:lnTo>
                  <a:lnTo>
                    <a:pt x="196" y="292"/>
                  </a:lnTo>
                  <a:lnTo>
                    <a:pt x="198" y="294"/>
                  </a:lnTo>
                  <a:lnTo>
                    <a:pt x="200" y="295"/>
                  </a:lnTo>
                  <a:lnTo>
                    <a:pt x="202" y="297"/>
                  </a:lnTo>
                  <a:lnTo>
                    <a:pt x="204" y="299"/>
                  </a:lnTo>
                  <a:lnTo>
                    <a:pt x="206" y="301"/>
                  </a:lnTo>
                  <a:lnTo>
                    <a:pt x="208" y="303"/>
                  </a:lnTo>
                  <a:lnTo>
                    <a:pt x="210" y="305"/>
                  </a:lnTo>
                  <a:lnTo>
                    <a:pt x="212" y="306"/>
                  </a:lnTo>
                  <a:lnTo>
                    <a:pt x="214" y="308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20" y="313"/>
                  </a:lnTo>
                  <a:lnTo>
                    <a:pt x="222" y="315"/>
                  </a:lnTo>
                  <a:lnTo>
                    <a:pt x="224" y="317"/>
                  </a:lnTo>
                  <a:lnTo>
                    <a:pt x="226" y="318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4" y="325"/>
                  </a:lnTo>
                  <a:lnTo>
                    <a:pt x="236" y="326"/>
                  </a:lnTo>
                  <a:lnTo>
                    <a:pt x="238" y="328"/>
                  </a:lnTo>
                  <a:lnTo>
                    <a:pt x="240" y="329"/>
                  </a:lnTo>
                  <a:lnTo>
                    <a:pt x="242" y="331"/>
                  </a:lnTo>
                  <a:lnTo>
                    <a:pt x="244" y="332"/>
                  </a:lnTo>
                  <a:lnTo>
                    <a:pt x="246" y="334"/>
                  </a:lnTo>
                  <a:lnTo>
                    <a:pt x="248" y="335"/>
                  </a:lnTo>
                  <a:lnTo>
                    <a:pt x="250" y="337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6" y="341"/>
                  </a:lnTo>
                  <a:lnTo>
                    <a:pt x="258" y="342"/>
                  </a:lnTo>
                  <a:lnTo>
                    <a:pt x="260" y="344"/>
                  </a:lnTo>
                  <a:lnTo>
                    <a:pt x="262" y="345"/>
                  </a:lnTo>
                  <a:lnTo>
                    <a:pt x="264" y="346"/>
                  </a:lnTo>
                  <a:lnTo>
                    <a:pt x="266" y="347"/>
                  </a:lnTo>
                  <a:lnTo>
                    <a:pt x="268" y="349"/>
                  </a:lnTo>
                  <a:lnTo>
                    <a:pt x="270" y="350"/>
                  </a:lnTo>
                  <a:lnTo>
                    <a:pt x="272" y="351"/>
                  </a:lnTo>
                  <a:lnTo>
                    <a:pt x="274" y="352"/>
                  </a:lnTo>
                  <a:lnTo>
                    <a:pt x="276" y="354"/>
                  </a:lnTo>
                  <a:lnTo>
                    <a:pt x="278" y="355"/>
                  </a:lnTo>
                  <a:lnTo>
                    <a:pt x="280" y="356"/>
                  </a:lnTo>
                  <a:lnTo>
                    <a:pt x="282" y="357"/>
                  </a:lnTo>
                  <a:lnTo>
                    <a:pt x="284" y="358"/>
                  </a:lnTo>
                  <a:lnTo>
                    <a:pt x="286" y="359"/>
                  </a:lnTo>
                  <a:lnTo>
                    <a:pt x="288" y="360"/>
                  </a:lnTo>
                  <a:lnTo>
                    <a:pt x="290" y="362"/>
                  </a:lnTo>
                  <a:lnTo>
                    <a:pt x="292" y="363"/>
                  </a:lnTo>
                  <a:lnTo>
                    <a:pt x="294" y="364"/>
                  </a:lnTo>
                  <a:lnTo>
                    <a:pt x="296" y="365"/>
                  </a:lnTo>
                  <a:lnTo>
                    <a:pt x="298" y="366"/>
                  </a:lnTo>
                  <a:lnTo>
                    <a:pt x="300" y="367"/>
                  </a:lnTo>
                  <a:lnTo>
                    <a:pt x="302" y="368"/>
                  </a:lnTo>
                  <a:lnTo>
                    <a:pt x="304" y="369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0" y="371"/>
                  </a:lnTo>
                  <a:lnTo>
                    <a:pt x="312" y="372"/>
                  </a:lnTo>
                  <a:lnTo>
                    <a:pt x="314" y="373"/>
                  </a:lnTo>
                  <a:lnTo>
                    <a:pt x="316" y="374"/>
                  </a:lnTo>
                  <a:lnTo>
                    <a:pt x="318" y="375"/>
                  </a:lnTo>
                  <a:lnTo>
                    <a:pt x="320" y="376"/>
                  </a:lnTo>
                  <a:lnTo>
                    <a:pt x="322" y="376"/>
                  </a:lnTo>
                  <a:lnTo>
                    <a:pt x="324" y="377"/>
                  </a:lnTo>
                  <a:lnTo>
                    <a:pt x="326" y="378"/>
                  </a:lnTo>
                  <a:lnTo>
                    <a:pt x="328" y="379"/>
                  </a:lnTo>
                  <a:lnTo>
                    <a:pt x="330" y="379"/>
                  </a:lnTo>
                  <a:lnTo>
                    <a:pt x="332" y="380"/>
                  </a:lnTo>
                  <a:lnTo>
                    <a:pt x="334" y="381"/>
                  </a:lnTo>
                  <a:lnTo>
                    <a:pt x="336" y="381"/>
                  </a:lnTo>
                  <a:lnTo>
                    <a:pt x="338" y="382"/>
                  </a:lnTo>
                  <a:lnTo>
                    <a:pt x="340" y="383"/>
                  </a:lnTo>
                  <a:lnTo>
                    <a:pt x="342" y="383"/>
                  </a:lnTo>
                  <a:lnTo>
                    <a:pt x="344" y="384"/>
                  </a:lnTo>
                  <a:lnTo>
                    <a:pt x="346" y="384"/>
                  </a:lnTo>
                  <a:lnTo>
                    <a:pt x="348" y="385"/>
                  </a:lnTo>
                  <a:lnTo>
                    <a:pt x="350" y="385"/>
                  </a:lnTo>
                  <a:lnTo>
                    <a:pt x="352" y="386"/>
                  </a:lnTo>
                  <a:lnTo>
                    <a:pt x="354" y="386"/>
                  </a:lnTo>
                  <a:lnTo>
                    <a:pt x="356" y="387"/>
                  </a:lnTo>
                  <a:lnTo>
                    <a:pt x="358" y="387"/>
                  </a:lnTo>
                  <a:lnTo>
                    <a:pt x="360" y="388"/>
                  </a:lnTo>
                  <a:lnTo>
                    <a:pt x="362" y="388"/>
                  </a:lnTo>
                  <a:lnTo>
                    <a:pt x="364" y="389"/>
                  </a:lnTo>
                  <a:lnTo>
                    <a:pt x="366" y="389"/>
                  </a:lnTo>
                  <a:lnTo>
                    <a:pt x="368" y="389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4" y="391"/>
                  </a:lnTo>
                  <a:lnTo>
                    <a:pt x="376" y="391"/>
                  </a:lnTo>
                  <a:lnTo>
                    <a:pt x="378" y="391"/>
                  </a:lnTo>
                  <a:lnTo>
                    <a:pt x="380" y="391"/>
                  </a:lnTo>
                  <a:lnTo>
                    <a:pt x="382" y="392"/>
                  </a:lnTo>
                  <a:lnTo>
                    <a:pt x="384" y="392"/>
                  </a:lnTo>
                  <a:lnTo>
                    <a:pt x="386" y="392"/>
                  </a:lnTo>
                  <a:lnTo>
                    <a:pt x="388" y="392"/>
                  </a:lnTo>
                  <a:lnTo>
                    <a:pt x="390" y="392"/>
                  </a:lnTo>
                  <a:lnTo>
                    <a:pt x="392" y="393"/>
                  </a:lnTo>
                  <a:lnTo>
                    <a:pt x="394" y="393"/>
                  </a:lnTo>
                  <a:lnTo>
                    <a:pt x="396" y="393"/>
                  </a:lnTo>
                  <a:lnTo>
                    <a:pt x="398" y="393"/>
                  </a:lnTo>
                  <a:lnTo>
                    <a:pt x="400" y="393"/>
                  </a:lnTo>
                  <a:lnTo>
                    <a:pt x="402" y="393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8" y="393"/>
                  </a:lnTo>
                  <a:lnTo>
                    <a:pt x="410" y="393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3"/>
                  </a:lnTo>
                  <a:lnTo>
                    <a:pt x="418" y="393"/>
                  </a:lnTo>
                  <a:lnTo>
                    <a:pt x="420" y="393"/>
                  </a:lnTo>
                  <a:lnTo>
                    <a:pt x="422" y="393"/>
                  </a:lnTo>
                  <a:lnTo>
                    <a:pt x="424" y="393"/>
                  </a:lnTo>
                  <a:lnTo>
                    <a:pt x="426" y="393"/>
                  </a:lnTo>
                  <a:lnTo>
                    <a:pt x="428" y="392"/>
                  </a:lnTo>
                  <a:lnTo>
                    <a:pt x="430" y="392"/>
                  </a:lnTo>
                  <a:lnTo>
                    <a:pt x="432" y="392"/>
                  </a:lnTo>
                  <a:lnTo>
                    <a:pt x="434" y="392"/>
                  </a:lnTo>
                  <a:lnTo>
                    <a:pt x="436" y="392"/>
                  </a:lnTo>
                  <a:lnTo>
                    <a:pt x="438" y="391"/>
                  </a:lnTo>
                  <a:lnTo>
                    <a:pt x="440" y="391"/>
                  </a:lnTo>
                  <a:lnTo>
                    <a:pt x="442" y="391"/>
                  </a:lnTo>
                  <a:lnTo>
                    <a:pt x="444" y="391"/>
                  </a:lnTo>
                  <a:lnTo>
                    <a:pt x="446" y="390"/>
                  </a:lnTo>
                  <a:lnTo>
                    <a:pt x="448" y="390"/>
                  </a:lnTo>
                  <a:lnTo>
                    <a:pt x="450" y="389"/>
                  </a:lnTo>
                  <a:lnTo>
                    <a:pt x="452" y="389"/>
                  </a:lnTo>
                  <a:lnTo>
                    <a:pt x="454" y="389"/>
                  </a:lnTo>
                  <a:lnTo>
                    <a:pt x="456" y="388"/>
                  </a:lnTo>
                  <a:lnTo>
                    <a:pt x="458" y="388"/>
                  </a:lnTo>
                  <a:lnTo>
                    <a:pt x="460" y="387"/>
                  </a:lnTo>
                  <a:lnTo>
                    <a:pt x="462" y="387"/>
                  </a:lnTo>
                  <a:lnTo>
                    <a:pt x="464" y="386"/>
                  </a:lnTo>
                  <a:lnTo>
                    <a:pt x="466" y="386"/>
                  </a:lnTo>
                  <a:lnTo>
                    <a:pt x="468" y="385"/>
                  </a:lnTo>
                  <a:lnTo>
                    <a:pt x="470" y="385"/>
                  </a:lnTo>
                  <a:lnTo>
                    <a:pt x="472" y="384"/>
                  </a:lnTo>
                  <a:lnTo>
                    <a:pt x="474" y="384"/>
                  </a:lnTo>
                  <a:lnTo>
                    <a:pt x="476" y="383"/>
                  </a:lnTo>
                  <a:lnTo>
                    <a:pt x="478" y="383"/>
                  </a:lnTo>
                  <a:lnTo>
                    <a:pt x="480" y="382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6" y="380"/>
                  </a:lnTo>
                  <a:lnTo>
                    <a:pt x="488" y="379"/>
                  </a:lnTo>
                  <a:lnTo>
                    <a:pt x="490" y="379"/>
                  </a:lnTo>
                  <a:lnTo>
                    <a:pt x="492" y="378"/>
                  </a:lnTo>
                  <a:lnTo>
                    <a:pt x="494" y="377"/>
                  </a:lnTo>
                  <a:lnTo>
                    <a:pt x="496" y="376"/>
                  </a:lnTo>
                  <a:lnTo>
                    <a:pt x="498" y="376"/>
                  </a:lnTo>
                  <a:lnTo>
                    <a:pt x="500" y="375"/>
                  </a:lnTo>
                  <a:lnTo>
                    <a:pt x="502" y="374"/>
                  </a:lnTo>
                  <a:lnTo>
                    <a:pt x="504" y="373"/>
                  </a:lnTo>
                  <a:lnTo>
                    <a:pt x="506" y="372"/>
                  </a:lnTo>
                  <a:lnTo>
                    <a:pt x="508" y="371"/>
                  </a:lnTo>
                  <a:lnTo>
                    <a:pt x="510" y="370"/>
                  </a:lnTo>
                  <a:lnTo>
                    <a:pt x="512" y="370"/>
                  </a:lnTo>
                  <a:lnTo>
                    <a:pt x="514" y="369"/>
                  </a:lnTo>
                  <a:lnTo>
                    <a:pt x="516" y="368"/>
                  </a:lnTo>
                  <a:lnTo>
                    <a:pt x="518" y="367"/>
                  </a:lnTo>
                  <a:lnTo>
                    <a:pt x="520" y="366"/>
                  </a:lnTo>
                  <a:lnTo>
                    <a:pt x="522" y="365"/>
                  </a:lnTo>
                  <a:lnTo>
                    <a:pt x="524" y="364"/>
                  </a:lnTo>
                  <a:lnTo>
                    <a:pt x="526" y="363"/>
                  </a:lnTo>
                  <a:lnTo>
                    <a:pt x="528" y="362"/>
                  </a:lnTo>
                  <a:lnTo>
                    <a:pt x="530" y="360"/>
                  </a:lnTo>
                  <a:lnTo>
                    <a:pt x="532" y="359"/>
                  </a:lnTo>
                  <a:lnTo>
                    <a:pt x="534" y="358"/>
                  </a:lnTo>
                  <a:lnTo>
                    <a:pt x="536" y="357"/>
                  </a:lnTo>
                  <a:lnTo>
                    <a:pt x="538" y="356"/>
                  </a:lnTo>
                  <a:lnTo>
                    <a:pt x="540" y="355"/>
                  </a:lnTo>
                  <a:lnTo>
                    <a:pt x="542" y="354"/>
                  </a:lnTo>
                  <a:lnTo>
                    <a:pt x="544" y="352"/>
                  </a:lnTo>
                  <a:lnTo>
                    <a:pt x="546" y="351"/>
                  </a:lnTo>
                  <a:lnTo>
                    <a:pt x="548" y="350"/>
                  </a:lnTo>
                  <a:lnTo>
                    <a:pt x="550" y="349"/>
                  </a:lnTo>
                  <a:lnTo>
                    <a:pt x="552" y="347"/>
                  </a:lnTo>
                  <a:lnTo>
                    <a:pt x="554" y="346"/>
                  </a:lnTo>
                  <a:lnTo>
                    <a:pt x="556" y="345"/>
                  </a:lnTo>
                  <a:lnTo>
                    <a:pt x="558" y="344"/>
                  </a:lnTo>
                  <a:lnTo>
                    <a:pt x="560" y="342"/>
                  </a:lnTo>
                  <a:lnTo>
                    <a:pt x="562" y="341"/>
                  </a:lnTo>
                  <a:lnTo>
                    <a:pt x="564" y="339"/>
                  </a:lnTo>
                  <a:lnTo>
                    <a:pt x="566" y="338"/>
                  </a:lnTo>
                  <a:lnTo>
                    <a:pt x="568" y="337"/>
                  </a:lnTo>
                  <a:lnTo>
                    <a:pt x="570" y="335"/>
                  </a:lnTo>
                  <a:lnTo>
                    <a:pt x="572" y="334"/>
                  </a:lnTo>
                  <a:lnTo>
                    <a:pt x="574" y="332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80" y="328"/>
                  </a:lnTo>
                  <a:lnTo>
                    <a:pt x="582" y="326"/>
                  </a:lnTo>
                  <a:lnTo>
                    <a:pt x="584" y="325"/>
                  </a:lnTo>
                  <a:lnTo>
                    <a:pt x="586" y="323"/>
                  </a:lnTo>
                  <a:lnTo>
                    <a:pt x="588" y="322"/>
                  </a:lnTo>
                  <a:lnTo>
                    <a:pt x="590" y="320"/>
                  </a:lnTo>
                  <a:lnTo>
                    <a:pt x="592" y="318"/>
                  </a:lnTo>
                  <a:lnTo>
                    <a:pt x="594" y="317"/>
                  </a:lnTo>
                  <a:lnTo>
                    <a:pt x="596" y="315"/>
                  </a:lnTo>
                  <a:lnTo>
                    <a:pt x="598" y="313"/>
                  </a:lnTo>
                  <a:lnTo>
                    <a:pt x="600" y="312"/>
                  </a:lnTo>
                  <a:lnTo>
                    <a:pt x="602" y="310"/>
                  </a:lnTo>
                  <a:lnTo>
                    <a:pt x="604" y="308"/>
                  </a:lnTo>
                  <a:lnTo>
                    <a:pt x="606" y="306"/>
                  </a:lnTo>
                  <a:lnTo>
                    <a:pt x="608" y="305"/>
                  </a:lnTo>
                  <a:lnTo>
                    <a:pt x="610" y="303"/>
                  </a:lnTo>
                  <a:lnTo>
                    <a:pt x="612" y="301"/>
                  </a:lnTo>
                  <a:lnTo>
                    <a:pt x="614" y="299"/>
                  </a:lnTo>
                  <a:lnTo>
                    <a:pt x="616" y="297"/>
                  </a:lnTo>
                  <a:lnTo>
                    <a:pt x="618" y="295"/>
                  </a:lnTo>
                  <a:lnTo>
                    <a:pt x="620" y="294"/>
                  </a:lnTo>
                  <a:lnTo>
                    <a:pt x="622" y="292"/>
                  </a:lnTo>
                  <a:lnTo>
                    <a:pt x="624" y="290"/>
                  </a:lnTo>
                  <a:lnTo>
                    <a:pt x="626" y="288"/>
                  </a:lnTo>
                  <a:lnTo>
                    <a:pt x="628" y="286"/>
                  </a:lnTo>
                  <a:lnTo>
                    <a:pt x="630" y="284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6" y="268"/>
                  </a:lnTo>
                  <a:lnTo>
                    <a:pt x="648" y="265"/>
                  </a:lnTo>
                  <a:lnTo>
                    <a:pt x="650" y="263"/>
                  </a:lnTo>
                  <a:lnTo>
                    <a:pt x="652" y="261"/>
                  </a:lnTo>
                  <a:lnTo>
                    <a:pt x="654" y="259"/>
                  </a:lnTo>
                  <a:lnTo>
                    <a:pt x="656" y="257"/>
                  </a:lnTo>
                  <a:lnTo>
                    <a:pt x="658" y="254"/>
                  </a:lnTo>
                  <a:lnTo>
                    <a:pt x="660" y="252"/>
                  </a:lnTo>
                  <a:lnTo>
                    <a:pt x="662" y="250"/>
                  </a:lnTo>
                  <a:lnTo>
                    <a:pt x="664" y="248"/>
                  </a:lnTo>
                  <a:lnTo>
                    <a:pt x="666" y="245"/>
                  </a:lnTo>
                  <a:lnTo>
                    <a:pt x="668" y="243"/>
                  </a:lnTo>
                  <a:lnTo>
                    <a:pt x="670" y="241"/>
                  </a:lnTo>
                  <a:lnTo>
                    <a:pt x="672" y="238"/>
                  </a:lnTo>
                  <a:lnTo>
                    <a:pt x="674" y="236"/>
                  </a:lnTo>
                  <a:lnTo>
                    <a:pt x="676" y="234"/>
                  </a:lnTo>
                  <a:lnTo>
                    <a:pt x="678" y="231"/>
                  </a:lnTo>
                  <a:lnTo>
                    <a:pt x="680" y="229"/>
                  </a:lnTo>
                  <a:lnTo>
                    <a:pt x="682" y="226"/>
                  </a:lnTo>
                  <a:lnTo>
                    <a:pt x="684" y="224"/>
                  </a:lnTo>
                  <a:lnTo>
                    <a:pt x="686" y="222"/>
                  </a:lnTo>
                  <a:lnTo>
                    <a:pt x="688" y="219"/>
                  </a:lnTo>
                  <a:lnTo>
                    <a:pt x="690" y="217"/>
                  </a:lnTo>
                  <a:lnTo>
                    <a:pt x="692" y="214"/>
                  </a:lnTo>
                  <a:lnTo>
                    <a:pt x="694" y="211"/>
                  </a:lnTo>
                  <a:lnTo>
                    <a:pt x="696" y="209"/>
                  </a:lnTo>
                  <a:lnTo>
                    <a:pt x="698" y="206"/>
                  </a:lnTo>
                  <a:lnTo>
                    <a:pt x="700" y="204"/>
                  </a:lnTo>
                  <a:lnTo>
                    <a:pt x="702" y="201"/>
                  </a:lnTo>
                  <a:lnTo>
                    <a:pt x="704" y="198"/>
                  </a:lnTo>
                  <a:lnTo>
                    <a:pt x="706" y="196"/>
                  </a:lnTo>
                  <a:lnTo>
                    <a:pt x="708" y="193"/>
                  </a:lnTo>
                  <a:lnTo>
                    <a:pt x="710" y="190"/>
                  </a:lnTo>
                  <a:lnTo>
                    <a:pt x="712" y="188"/>
                  </a:lnTo>
                  <a:lnTo>
                    <a:pt x="714" y="185"/>
                  </a:lnTo>
                  <a:lnTo>
                    <a:pt x="716" y="182"/>
                  </a:lnTo>
                  <a:lnTo>
                    <a:pt x="718" y="180"/>
                  </a:lnTo>
                  <a:lnTo>
                    <a:pt x="720" y="177"/>
                  </a:lnTo>
                  <a:lnTo>
                    <a:pt x="722" y="174"/>
                  </a:lnTo>
                  <a:lnTo>
                    <a:pt x="724" y="171"/>
                  </a:lnTo>
                  <a:lnTo>
                    <a:pt x="726" y="168"/>
                  </a:lnTo>
                  <a:lnTo>
                    <a:pt x="728" y="165"/>
                  </a:lnTo>
                  <a:lnTo>
                    <a:pt x="730" y="163"/>
                  </a:lnTo>
                  <a:lnTo>
                    <a:pt x="732" y="160"/>
                  </a:lnTo>
                  <a:lnTo>
                    <a:pt x="734" y="157"/>
                  </a:lnTo>
                  <a:lnTo>
                    <a:pt x="736" y="154"/>
                  </a:lnTo>
                  <a:lnTo>
                    <a:pt x="738" y="151"/>
                  </a:lnTo>
                  <a:lnTo>
                    <a:pt x="740" y="148"/>
                  </a:lnTo>
                  <a:lnTo>
                    <a:pt x="742" y="145"/>
                  </a:lnTo>
                  <a:lnTo>
                    <a:pt x="744" y="142"/>
                  </a:lnTo>
                  <a:lnTo>
                    <a:pt x="746" y="139"/>
                  </a:lnTo>
                  <a:lnTo>
                    <a:pt x="748" y="136"/>
                  </a:lnTo>
                  <a:lnTo>
                    <a:pt x="750" y="133"/>
                  </a:lnTo>
                  <a:lnTo>
                    <a:pt x="752" y="130"/>
                  </a:lnTo>
                  <a:lnTo>
                    <a:pt x="754" y="127"/>
                  </a:lnTo>
                  <a:lnTo>
                    <a:pt x="756" y="124"/>
                  </a:lnTo>
                  <a:lnTo>
                    <a:pt x="758" y="121"/>
                  </a:lnTo>
                  <a:lnTo>
                    <a:pt x="760" y="117"/>
                  </a:lnTo>
                  <a:lnTo>
                    <a:pt x="762" y="114"/>
                  </a:lnTo>
                  <a:lnTo>
                    <a:pt x="764" y="111"/>
                  </a:lnTo>
                  <a:lnTo>
                    <a:pt x="766" y="108"/>
                  </a:lnTo>
                  <a:lnTo>
                    <a:pt x="768" y="105"/>
                  </a:lnTo>
                  <a:lnTo>
                    <a:pt x="770" y="102"/>
                  </a:lnTo>
                  <a:lnTo>
                    <a:pt x="772" y="98"/>
                  </a:lnTo>
                  <a:lnTo>
                    <a:pt x="774" y="95"/>
                  </a:lnTo>
                  <a:lnTo>
                    <a:pt x="776" y="92"/>
                  </a:lnTo>
                  <a:lnTo>
                    <a:pt x="778" y="88"/>
                  </a:lnTo>
                  <a:lnTo>
                    <a:pt x="780" y="85"/>
                  </a:lnTo>
                  <a:lnTo>
                    <a:pt x="782" y="82"/>
                  </a:lnTo>
                  <a:lnTo>
                    <a:pt x="784" y="79"/>
                  </a:lnTo>
                  <a:lnTo>
                    <a:pt x="786" y="75"/>
                  </a:lnTo>
                  <a:lnTo>
                    <a:pt x="788" y="72"/>
                  </a:lnTo>
                  <a:lnTo>
                    <a:pt x="790" y="68"/>
                  </a:lnTo>
                  <a:lnTo>
                    <a:pt x="792" y="65"/>
                  </a:lnTo>
                  <a:lnTo>
                    <a:pt x="794" y="61"/>
                  </a:lnTo>
                  <a:lnTo>
                    <a:pt x="796" y="58"/>
                  </a:lnTo>
                  <a:lnTo>
                    <a:pt x="798" y="55"/>
                  </a:lnTo>
                  <a:lnTo>
                    <a:pt x="800" y="51"/>
                  </a:lnTo>
                  <a:lnTo>
                    <a:pt x="802" y="48"/>
                  </a:lnTo>
                  <a:lnTo>
                    <a:pt x="804" y="44"/>
                  </a:lnTo>
                  <a:lnTo>
                    <a:pt x="806" y="40"/>
                  </a:lnTo>
                  <a:lnTo>
                    <a:pt x="808" y="37"/>
                  </a:lnTo>
                  <a:lnTo>
                    <a:pt x="810" y="33"/>
                  </a:lnTo>
                  <a:lnTo>
                    <a:pt x="812" y="30"/>
                  </a:lnTo>
                  <a:lnTo>
                    <a:pt x="814" y="26"/>
                  </a:lnTo>
                  <a:lnTo>
                    <a:pt x="816" y="22"/>
                  </a:lnTo>
                  <a:lnTo>
                    <a:pt x="818" y="19"/>
                  </a:lnTo>
                  <a:lnTo>
                    <a:pt x="820" y="15"/>
                  </a:lnTo>
                  <a:lnTo>
                    <a:pt x="822" y="11"/>
                  </a:lnTo>
                  <a:lnTo>
                    <a:pt x="824" y="8"/>
                  </a:lnTo>
                  <a:lnTo>
                    <a:pt x="826" y="4"/>
                  </a:lnTo>
                  <a:lnTo>
                    <a:pt x="82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3100388" y="1106488"/>
              <a:ext cx="39688" cy="180975"/>
            </a:xfrm>
            <a:custGeom>
              <a:avLst/>
              <a:gdLst>
                <a:gd name="T0" fmla="*/ 10 w 10"/>
                <a:gd name="T1" fmla="*/ 19 h 19"/>
                <a:gd name="T2" fmla="*/ 8 w 10"/>
                <a:gd name="T3" fmla="*/ 15 h 19"/>
                <a:gd name="T4" fmla="*/ 6 w 10"/>
                <a:gd name="T5" fmla="*/ 11 h 19"/>
                <a:gd name="T6" fmla="*/ 4 w 10"/>
                <a:gd name="T7" fmla="*/ 8 h 19"/>
                <a:gd name="T8" fmla="*/ 2 w 10"/>
                <a:gd name="T9" fmla="*/ 4 h 19"/>
                <a:gd name="T10" fmla="*/ 0 w 1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8" y="15"/>
                  </a:lnTo>
                  <a:lnTo>
                    <a:pt x="6" y="11"/>
                  </a:ln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8135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8"/>
              </a:rPr>
              <a:t>www.BCMath.ca</a:t>
            </a:r>
            <a:r>
              <a:rPr lang="en-US" sz="1000" dirty="0"/>
              <a:t> </a:t>
            </a:r>
          </a:p>
        </p:txBody>
      </p:sp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59297"/>
              </p:ext>
            </p:extLst>
          </p:nvPr>
        </p:nvGraphicFramePr>
        <p:xfrm>
          <a:off x="637455" y="3436549"/>
          <a:ext cx="1827061" cy="316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76160" imgH="2908080" progId="Equation.DSMT4">
                  <p:embed/>
                </p:oleObj>
              </mc:Choice>
              <mc:Fallback>
                <p:oleObj name="Equation" r:id="rId9" imgW="1676160" imgH="2908080" progId="Equation.DSMT4">
                  <p:embed/>
                  <p:pic>
                    <p:nvPicPr>
                      <p:cNvPr id="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55" y="3436549"/>
                        <a:ext cx="1827061" cy="3169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136229"/>
              </p:ext>
            </p:extLst>
          </p:nvPr>
        </p:nvGraphicFramePr>
        <p:xfrm>
          <a:off x="1058875" y="4236403"/>
          <a:ext cx="1666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317160" progId="Equation.DSMT4">
                  <p:embed/>
                </p:oleObj>
              </mc:Choice>
              <mc:Fallback>
                <p:oleObj name="Equation" r:id="rId11" imgW="152280" imgH="317160" progId="Equation.DSMT4">
                  <p:embed/>
                  <p:pic>
                    <p:nvPicPr>
                      <p:cNvPr id="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75" y="4236403"/>
                        <a:ext cx="166688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82697"/>
              </p:ext>
            </p:extLst>
          </p:nvPr>
        </p:nvGraphicFramePr>
        <p:xfrm>
          <a:off x="1708490" y="4216913"/>
          <a:ext cx="471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330120" progId="Equation.DSMT4">
                  <p:embed/>
                </p:oleObj>
              </mc:Choice>
              <mc:Fallback>
                <p:oleObj name="Equation" r:id="rId13" imgW="431640" imgH="330120" progId="Equation.DSMT4">
                  <p:embed/>
                  <p:pic>
                    <p:nvPicPr>
                      <p:cNvPr id="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490" y="4216913"/>
                        <a:ext cx="471488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052669"/>
              </p:ext>
            </p:extLst>
          </p:nvPr>
        </p:nvGraphicFramePr>
        <p:xfrm>
          <a:off x="1042988" y="4876800"/>
          <a:ext cx="234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640" imgH="330120" progId="Equation.DSMT4">
                  <p:embed/>
                </p:oleObj>
              </mc:Choice>
              <mc:Fallback>
                <p:oleObj name="Equation" r:id="rId15" imgW="215640" imgH="330120" progId="Equation.DSMT4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876800"/>
                        <a:ext cx="234950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53469"/>
              </p:ext>
            </p:extLst>
          </p:nvPr>
        </p:nvGraphicFramePr>
        <p:xfrm>
          <a:off x="1725660" y="4863709"/>
          <a:ext cx="471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640" imgH="330120" progId="Equation.DSMT4">
                  <p:embed/>
                </p:oleObj>
              </mc:Choice>
              <mc:Fallback>
                <p:oleObj name="Equation" r:id="rId17" imgW="431640" imgH="330120" progId="Equation.DSMT4">
                  <p:embed/>
                  <p:pic>
                    <p:nvPicPr>
                      <p:cNvPr id="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60" y="4863709"/>
                        <a:ext cx="471488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77929"/>
              </p:ext>
            </p:extLst>
          </p:nvPr>
        </p:nvGraphicFramePr>
        <p:xfrm>
          <a:off x="1035050" y="5473700"/>
          <a:ext cx="2508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8600" imgH="317160" progId="Equation.DSMT4">
                  <p:embed/>
                </p:oleObj>
              </mc:Choice>
              <mc:Fallback>
                <p:oleObj name="Equation" r:id="rId18" imgW="228600" imgH="317160" progId="Equation.DSMT4">
                  <p:embed/>
                  <p:pic>
                    <p:nvPicPr>
                      <p:cNvPr id="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5473700"/>
                        <a:ext cx="250825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83639"/>
              </p:ext>
            </p:extLst>
          </p:nvPr>
        </p:nvGraphicFramePr>
        <p:xfrm>
          <a:off x="1725613" y="5461000"/>
          <a:ext cx="4714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31640" imgH="317160" progId="Equation.DSMT4">
                  <p:embed/>
                </p:oleObj>
              </mc:Choice>
              <mc:Fallback>
                <p:oleObj name="Equation" r:id="rId20" imgW="431640" imgH="317160" progId="Equation.DSMT4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5461000"/>
                        <a:ext cx="471487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22547"/>
              </p:ext>
            </p:extLst>
          </p:nvPr>
        </p:nvGraphicFramePr>
        <p:xfrm>
          <a:off x="946150" y="6091238"/>
          <a:ext cx="4460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06080" imgH="317160" progId="Equation.DSMT4">
                  <p:embed/>
                </p:oleObj>
              </mc:Choice>
              <mc:Fallback>
                <p:oleObj name="Equation" r:id="rId22" imgW="406080" imgH="31716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6091238"/>
                        <a:ext cx="446088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185147"/>
              </p:ext>
            </p:extLst>
          </p:nvPr>
        </p:nvGraphicFramePr>
        <p:xfrm>
          <a:off x="1734343" y="6078492"/>
          <a:ext cx="4714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1640" imgH="317160" progId="Equation.DSMT4">
                  <p:embed/>
                </p:oleObj>
              </mc:Choice>
              <mc:Fallback>
                <p:oleObj name="Equation" r:id="rId24" imgW="431640" imgH="317160" progId="Equation.DSMT4">
                  <p:embed/>
                  <p:pic>
                    <p:nvPicPr>
                      <p:cNvPr id="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343" y="6078492"/>
                        <a:ext cx="471487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86891"/>
              </p:ext>
            </p:extLst>
          </p:nvPr>
        </p:nvGraphicFramePr>
        <p:xfrm>
          <a:off x="5478152" y="5121921"/>
          <a:ext cx="1105899" cy="32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90700" imgH="520700" progId="Equation.DSMT4">
                  <p:embed/>
                </p:oleObj>
              </mc:Choice>
              <mc:Fallback>
                <p:oleObj name="Equation" r:id="rId25" imgW="1790700" imgH="520700" progId="Equation.DSMT4">
                  <p:embed/>
                  <p:pic>
                    <p:nvPicPr>
                      <p:cNvPr id="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152" y="5121921"/>
                        <a:ext cx="1105899" cy="321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148357"/>
              </p:ext>
            </p:extLst>
          </p:nvPr>
        </p:nvGraphicFramePr>
        <p:xfrm>
          <a:off x="6811317" y="2032009"/>
          <a:ext cx="5016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520" imgH="520560" progId="Equation.DSMT4">
                  <p:embed/>
                </p:oleObj>
              </mc:Choice>
              <mc:Fallback>
                <p:oleObj name="Equation" r:id="rId26" imgW="812520" imgH="520560" progId="Equation.DSMT4">
                  <p:embed/>
                  <p:pic>
                    <p:nvPicPr>
                      <p:cNvPr id="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317" y="2032009"/>
                        <a:ext cx="501650" cy="32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11751"/>
              </p:ext>
            </p:extLst>
          </p:nvPr>
        </p:nvGraphicFramePr>
        <p:xfrm>
          <a:off x="4542508" y="2058988"/>
          <a:ext cx="6429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41120" imgH="520560" progId="Equation.DSMT4">
                  <p:embed/>
                </p:oleObj>
              </mc:Choice>
              <mc:Fallback>
                <p:oleObj name="Equation" r:id="rId28" imgW="1041120" imgH="520560" progId="Equation.DSMT4">
                  <p:embed/>
                  <p:pic>
                    <p:nvPicPr>
                      <p:cNvPr id="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508" y="2058988"/>
                        <a:ext cx="642937" cy="32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629310" y="1216189"/>
            <a:ext cx="0" cy="5369917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502388"/>
              </p:ext>
            </p:extLst>
          </p:nvPr>
        </p:nvGraphicFramePr>
        <p:xfrm>
          <a:off x="5685214" y="6201772"/>
          <a:ext cx="1053202" cy="32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66680" imgH="330120" progId="Equation.DSMT4">
                  <p:embed/>
                </p:oleObj>
              </mc:Choice>
              <mc:Fallback>
                <p:oleObj name="Equation" r:id="rId30" imgW="1066680" imgH="330120" progId="Equation.DSMT4">
                  <p:embed/>
                  <p:pic>
                    <p:nvPicPr>
                      <p:cNvPr id="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214" y="6201772"/>
                        <a:ext cx="1053202" cy="326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59451"/>
              </p:ext>
            </p:extLst>
          </p:nvPr>
        </p:nvGraphicFramePr>
        <p:xfrm>
          <a:off x="667564" y="3898393"/>
          <a:ext cx="469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69800" imgH="901440" progId="Equation.DSMT4">
                  <p:embed/>
                </p:oleObj>
              </mc:Choice>
              <mc:Fallback>
                <p:oleObj name="Equation" r:id="rId32" imgW="469800" imgH="901440" progId="Equation.DSMT4">
                  <p:embed/>
                  <p:pic>
                    <p:nvPicPr>
                      <p:cNvPr id="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64" y="3898393"/>
                        <a:ext cx="469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838444"/>
              </p:ext>
            </p:extLst>
          </p:nvPr>
        </p:nvGraphicFramePr>
        <p:xfrm>
          <a:off x="1273425" y="3862538"/>
          <a:ext cx="876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76240" imgH="330120" progId="Equation.DSMT4">
                  <p:embed/>
                </p:oleObj>
              </mc:Choice>
              <mc:Fallback>
                <p:oleObj name="Equation" r:id="rId34" imgW="876240" imgH="330120" progId="Equation.DSMT4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425" y="3862538"/>
                        <a:ext cx="876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01073"/>
              </p:ext>
            </p:extLst>
          </p:nvPr>
        </p:nvGraphicFramePr>
        <p:xfrm>
          <a:off x="1247974" y="4433389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498320" imgH="406080" progId="Equation.DSMT4">
                  <p:embed/>
                </p:oleObj>
              </mc:Choice>
              <mc:Fallback>
                <p:oleObj name="Equation" r:id="rId36" imgW="1498320" imgH="406080" progId="Equation.DSMT4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974" y="4433389"/>
                        <a:ext cx="149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4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1" grpId="0" animBg="1"/>
      <p:bldP spid="25612" grpId="0" animBg="1"/>
      <p:bldP spid="25613" grpId="0" animBg="1"/>
      <p:bldP spid="25614" grpId="0"/>
      <p:bldP spid="25616" grpId="0" animBg="1"/>
      <p:bldP spid="25617" grpId="0" animBg="1"/>
      <p:bldP spid="25618" grpId="0" animBg="1"/>
      <p:bldP spid="25619" grpId="0" animBg="1"/>
      <p:bldP spid="256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en-CA" dirty="0"/>
              <a:t>Practice: </a:t>
            </a:r>
            <a:r>
              <a:rPr lang="en-CA" sz="3200" dirty="0"/>
              <a:t>Find the x intercepts, Axis of Symmetry, Vertex and Graph</a:t>
            </a:r>
            <a:endParaRPr lang="en-CA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68411"/>
              </p:ext>
            </p:extLst>
          </p:nvPr>
        </p:nvGraphicFramePr>
        <p:xfrm>
          <a:off x="5833269" y="548680"/>
          <a:ext cx="2734320" cy="54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0" imgH="482600" progId="Equation.DSMT4">
                  <p:embed/>
                </p:oleObj>
              </mc:Choice>
              <mc:Fallback>
                <p:oleObj name="Equation" r:id="rId3" imgW="2413000" imgH="482600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269" y="548680"/>
                        <a:ext cx="2734320" cy="546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04391" y="1185887"/>
            <a:ext cx="32400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300">
                <a:solidFill>
                  <a:srgbClr val="FF0000"/>
                </a:solidFill>
              </a:rPr>
              <a:t>1</a:t>
            </a:r>
            <a:r>
              <a:rPr lang="en-CA" sz="2300" baseline="30000">
                <a:solidFill>
                  <a:srgbClr val="FF0000"/>
                </a:solidFill>
              </a:rPr>
              <a:t>st</a:t>
            </a:r>
            <a:r>
              <a:rPr lang="en-CA" sz="2300">
                <a:solidFill>
                  <a:srgbClr val="FF0000"/>
                </a:solidFill>
              </a:rPr>
              <a:t> Factor: X intercepts</a:t>
            </a: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452893"/>
              </p:ext>
            </p:extLst>
          </p:nvPr>
        </p:nvGraphicFramePr>
        <p:xfrm>
          <a:off x="3503613" y="1181100"/>
          <a:ext cx="2517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74560" imgH="406080" progId="Equation.DSMT4">
                  <p:embed/>
                </p:oleObj>
              </mc:Choice>
              <mc:Fallback>
                <p:oleObj name="Equation" r:id="rId5" imgW="2374560" imgH="406080" progId="Equation.DSMT4">
                  <p:embed/>
                  <p:pic>
                    <p:nvPicPr>
                      <p:cNvPr id="2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1181100"/>
                        <a:ext cx="25177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275088"/>
              </p:ext>
            </p:extLst>
          </p:nvPr>
        </p:nvGraphicFramePr>
        <p:xfrm>
          <a:off x="3491880" y="1700808"/>
          <a:ext cx="3053632" cy="56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19400" imgH="520700" progId="Equation.DSMT4">
                  <p:embed/>
                </p:oleObj>
              </mc:Choice>
              <mc:Fallback>
                <p:oleObj name="Equation" r:id="rId7" imgW="2819400" imgH="520700" progId="Equation.DSMT4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700808"/>
                        <a:ext cx="3053632" cy="563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454523"/>
              </p:ext>
            </p:extLst>
          </p:nvPr>
        </p:nvGraphicFramePr>
        <p:xfrm>
          <a:off x="4076055" y="2276872"/>
          <a:ext cx="12160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170" imgH="330057" progId="Equation.DSMT4">
                  <p:embed/>
                </p:oleObj>
              </mc:Choice>
              <mc:Fallback>
                <p:oleObj name="Equation" r:id="rId9" imgW="990170" imgH="330057" progId="Equation.DSMT4">
                  <p:embed/>
                  <p:pic>
                    <p:nvPicPr>
                      <p:cNvPr id="29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055" y="2276872"/>
                        <a:ext cx="12160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09856" y="3059621"/>
            <a:ext cx="32400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300" dirty="0">
                <a:solidFill>
                  <a:srgbClr val="FF0000"/>
                </a:solidFill>
              </a:rPr>
              <a:t>2</a:t>
            </a:r>
            <a:r>
              <a:rPr lang="en-CA" sz="2300" baseline="30000" dirty="0">
                <a:solidFill>
                  <a:srgbClr val="FF0000"/>
                </a:solidFill>
              </a:rPr>
              <a:t>nd</a:t>
            </a:r>
            <a:r>
              <a:rPr lang="en-CA" sz="2300" dirty="0">
                <a:solidFill>
                  <a:srgbClr val="FF0000"/>
                </a:solidFill>
              </a:rPr>
              <a:t> A.O.S.</a:t>
            </a: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0021"/>
              </p:ext>
            </p:extLst>
          </p:nvPr>
        </p:nvGraphicFramePr>
        <p:xfrm>
          <a:off x="3517835" y="3111087"/>
          <a:ext cx="1257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300" imgH="889000" progId="Equation.DSMT4">
                  <p:embed/>
                </p:oleObj>
              </mc:Choice>
              <mc:Fallback>
                <p:oleObj name="Equation" r:id="rId11" imgW="1257300" imgH="889000" progId="Equation.DSMT4">
                  <p:embed/>
                  <p:pic>
                    <p:nvPicPr>
                      <p:cNvPr id="29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835" y="3111087"/>
                        <a:ext cx="12573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70981"/>
              </p:ext>
            </p:extLst>
          </p:nvPr>
        </p:nvGraphicFramePr>
        <p:xfrm>
          <a:off x="4849609" y="3388358"/>
          <a:ext cx="1193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93800" imgH="330200" progId="Equation.DSMT4">
                  <p:embed/>
                </p:oleObj>
              </mc:Choice>
              <mc:Fallback>
                <p:oleObj name="Equation" r:id="rId13" imgW="1193800" imgH="330200" progId="Equation.DSMT4">
                  <p:embed/>
                  <p:pic>
                    <p:nvPicPr>
                      <p:cNvPr id="29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609" y="3388358"/>
                        <a:ext cx="1193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366697"/>
              </p:ext>
            </p:extLst>
          </p:nvPr>
        </p:nvGraphicFramePr>
        <p:xfrm>
          <a:off x="6577801" y="3281077"/>
          <a:ext cx="20875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73200" imgH="330200" progId="Equation.DSMT4">
                  <p:embed/>
                </p:oleObj>
              </mc:Choice>
              <mc:Fallback>
                <p:oleObj name="Equation" r:id="rId15" imgW="1473200" imgH="330200" progId="Equation.DSMT4">
                  <p:embed/>
                  <p:pic>
                    <p:nvPicPr>
                      <p:cNvPr id="297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801" y="3281077"/>
                        <a:ext cx="2087562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09856" y="4582208"/>
            <a:ext cx="32400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2300" dirty="0">
                <a:solidFill>
                  <a:srgbClr val="FF0000"/>
                </a:solidFill>
              </a:rPr>
              <a:t>3</a:t>
            </a:r>
            <a:r>
              <a:rPr lang="en-CA" sz="2300" baseline="30000" dirty="0">
                <a:solidFill>
                  <a:srgbClr val="FF0000"/>
                </a:solidFill>
              </a:rPr>
              <a:t>rd</a:t>
            </a:r>
            <a:r>
              <a:rPr lang="en-CA" sz="2300" dirty="0">
                <a:solidFill>
                  <a:srgbClr val="FF0000"/>
                </a:solidFill>
              </a:rPr>
              <a:t> Vertex</a:t>
            </a:r>
          </a:p>
        </p:txBody>
      </p:sp>
      <p:graphicFrame>
        <p:nvGraphicFramePr>
          <p:cNvPr id="297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96378"/>
              </p:ext>
            </p:extLst>
          </p:nvPr>
        </p:nvGraphicFramePr>
        <p:xfrm>
          <a:off x="3549943" y="4505214"/>
          <a:ext cx="4406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06900" imgH="596900" progId="Equation.DSMT4">
                  <p:embed/>
                </p:oleObj>
              </mc:Choice>
              <mc:Fallback>
                <p:oleObj name="Equation" r:id="rId17" imgW="4406900" imgH="596900" progId="Equation.DSMT4">
                  <p:embed/>
                  <p:pic>
                    <p:nvPicPr>
                      <p:cNvPr id="297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943" y="4505214"/>
                        <a:ext cx="4406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282"/>
              </p:ext>
            </p:extLst>
          </p:nvPr>
        </p:nvGraphicFramePr>
        <p:xfrm>
          <a:off x="3549943" y="5114635"/>
          <a:ext cx="187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79600" imgH="406400" progId="Equation.DSMT4">
                  <p:embed/>
                </p:oleObj>
              </mc:Choice>
              <mc:Fallback>
                <p:oleObj name="Equation" r:id="rId19" imgW="1879600" imgH="406400" progId="Equation.DSMT4">
                  <p:embed/>
                  <p:pic>
                    <p:nvPicPr>
                      <p:cNvPr id="297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943" y="5114635"/>
                        <a:ext cx="1879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63345"/>
              </p:ext>
            </p:extLst>
          </p:nvPr>
        </p:nvGraphicFramePr>
        <p:xfrm>
          <a:off x="3592533" y="5673192"/>
          <a:ext cx="2565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65400" imgH="520700" progId="Equation.DSMT4">
                  <p:embed/>
                </p:oleObj>
              </mc:Choice>
              <mc:Fallback>
                <p:oleObj name="Equation" r:id="rId21" imgW="2565400" imgH="520700" progId="Equation.DSMT4">
                  <p:embed/>
                  <p:pic>
                    <p:nvPicPr>
                      <p:cNvPr id="297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33" y="5673192"/>
                        <a:ext cx="25654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436808"/>
              </p:ext>
            </p:extLst>
          </p:nvPr>
        </p:nvGraphicFramePr>
        <p:xfrm>
          <a:off x="5540375" y="2276872"/>
          <a:ext cx="12604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28700" imgH="330200" progId="Equation.DSMT4">
                  <p:embed/>
                </p:oleObj>
              </mc:Choice>
              <mc:Fallback>
                <p:oleObj name="Equation" r:id="rId23" imgW="1028700" imgH="330200" progId="Equation.DSMT4">
                  <p:embed/>
                  <p:pic>
                    <p:nvPicPr>
                      <p:cNvPr id="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2276872"/>
                        <a:ext cx="12604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81351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5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2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6" grpId="0"/>
      <p:bldP spid="297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10hch1.1"/>
  <p:tag name="ISPRING_RESOURCE_PATHS_HASH" val="f47fad2980124742eb3a1b2ef6477a9279f5fc26"/>
  <p:tag name="ISPRING_RESOURCE_PATHS_HASH_2" val="671becf51bdf1976eed92f7710343f67887c66"/>
  <p:tag name="ISPRING_ULTRA_SCORM_COURSE_ID" val="75F242B5-AA18-4479-AFD1-B6AE0B36B66D"/>
  <p:tag name="ISPRING_SCORM_RATE_SLIDES" val="1"/>
  <p:tag name="ISPRING_SCORM_PASSING_SCORE" val="100.0000000000"/>
  <p:tag name="ISPRING_PLAYERS_CUSTOMIZATION" val="UEsDBBQAAgAIACytjEY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CytjEY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srYxG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CytjEZ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srYxG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srYx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LK2MRvWL2nlmAAAAaAAAABwAAAB1bml2ZXJzYWwvbG9jYWxfc2V0dGluZ3MueG1ss7GvyM1RKEstKs7Mz7NVMtQzUFJIzUvOT8nMS7dVCg1x07VQUiguScxLSczJz0u1VcrLV1Kwt+OyyclPTswJTi0pASosVijISaxMLQpJzQUySlL9EnOBKp2cfRNLMvSSE5X07bgAUEsDBBQAAgAIADO7f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CytjEY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CytjEY3pmJPVSUAAPoyAAAXAAAAdW5pdmVyc2FsL3VuaXZlcnNhbC5wbmfte3lU0um/PzXVjG02OpWWy7SXuaTmvjBlU6mp5ZoLmmNqLkhqiiBINY5O30wrU1JcckotEU0RXIHKGRlD1HFXVDQSXEEFQUTgYuV87z33/M65v//uuWf+8Mjzeb+f9/a83+/nxfN8uHfZ+cKOrfu2AgCAHfYXz7kCAF+RAICNvt9sUTw5XstPVfzbEOt64Sygol1jSjHYFHrG6QwAUJWxbTVws2KsdPOidywAsOfI2t8Ge9fD8wCAUYb9uTPuCf5zI2BspMgbOE8uId8m3z5bkG2t2mo3XvOr2e93736nt/z9VqVw98hvXb9zvHfXZ/uWv/Zpf6eT+tsep38l7L1/vrjrqOHcqpRbMLOKCp0wk7TNjRr3r/jNB4aMMNvKSf3QpIg+xHX8S2Xb5Wv80UTeyDIXStmmsGhvZcyshEehiGUiivz4eJRphh0EvrVBQbn1cMtID6sTc9p6/7eKYcVfIrKIpJ08Kpcy5fnpiieA/tmjgvY1198QJBdzE0O/UnwcG1IiiSZHoMyRpqU+3+5AP2AlRNufJh0IALw58i2cd4WbLc2qRARbps1wluaaI+q1JdsAdYcvpI4icgszMYs4CDLCUks7vl21uWknDHwev1DRi5L2o8CyqUJZmGXkUQmrgonhIJAzdRhwd3OqMkRXAnQqsZiQvJAdbWtrYf7Yt2Ara8mTEPLmRJKhPre6kk7fmZz+sYesLYA6hELP3gBENH8hA4XgD8d2jCwPUG2J4skLQHg3ytRWzrRw2S7/YCD7iS/uQCXx/zBIiub/YoAI5Hc5Gozcks8xZXO3VhsFEwYo2BBK2+IMnUhP0QuWGHNBhZ0F/CX6QhZrNrZQMpyaMqHWVlU3Kz+dw35CBUudfi2fGbDZj9qbI7R911MfQFvdAdoyDKpd6i6UCWrkSEvoJEjGPNGIuJEZ3SKCjWJglyhtz1e+AiDzDgvSj+16lFmb93C5ZzWes5NUNYsesxI2KiuN4WWSARNBiYl5EdR0dph78Djyg2phwm8oYWtx8uiVzfeDgjU71EuI9feVT9lKBjts/0L1g216yTbFsdxKxI1ssBanUG5hsSfmUhqr/XrDwnLd79KvAXl93mchHze9WDn2DLGYWdhk8devCx/19Tx6UZGE9/ZtkVfvCsyRDcbWHbHvtAnlApqSaxynqsRx5iLdSorNOsLHBk5RHGlvi7iWgvOb2yNDV2U8uYw1/xTpITkljVWKXjlm3vdaUInMouba+qOkSxjZlRGTcp+n3QYzD5NyeN3sR1OLT+NwMsOUUR9KrgsuaPNogIQQkGgdtZIxE4erhKTjNL62CNSuPcBjwOWelAXz96/hUiOk8MxKaNLS08BBZpzfcPxqiZXENoOQERry9iCf3hROZpHf8wejzdPNtBis+PxmxRKUo2zL1dBVw8cGKSxhSQDp6y6DykFwpQdamiXXY8VnRboIA4nGkp80jo0Mcq07BKyv7ZZG22S4sEU1gjZV7jRYMa1dS+JtuE27+bgTo/oy75snebofX/zm7N6dr/ogT+N6QgHn98MjMP/uXiXHEnt5NNmEYt1x77wecCSu63Fca0IOhO12DGaSYQmzl+8zkOLzLAftHc+02Mt9eD59r0biJqXTXpSVumKzZpUtsUZPr6n35kvzkO4bTndfHxK4UMItcBwTpwKvOqfXTsuX5JcwsFLUDizHBXOh71C3F8BAvdbZlG/NCvGHFYRVz04kWJzQqjXMIOhxbnKffQdDZUgO8PoFlUEvNkL6DhklpYReXQldtdzZlR84aMDK2sdIZ26nVaFZx2j1euf07CB9cdZb+FepPuz8if7XC8vl4FdTxlG4xAexO6ELPiHaIZhwYB+RDSPiGiISqf3P2IQ5wnQNpZrEYOfPvSeXg8tlUxXSGg1PqTFoqSNojjqLn2201OpCrVIeBw5STICAscU8gRUJ1qZ0zrmkJfN23nc99y5eT8gv7783YN6RZlzw549seU1mzvYORMRV52wqLDT/ICvtmJ53Ru4F4oHukT/s2+rtIHfHjo8TnIeNmu4GfoT90vNnQs7RZiOQkGXUc/iHEFsTp7OhdHyJ3pQzbSZmoJt9pVs3eLgpisbpBdHUUoMtWAnRDKP0uL1nTjDceOLkkotyy/OLliHaHwm0ho8kUPPi04WIgqn2pphL6TOkuWX6aw2zpYIG+mKCVn9VT1MXsBmLyvbuDr3agLeZEtW8RuooQsOGkbYsNWXngDXRhQuKwKxAEnGWc5UTZLXexGPN/KaV0kZhd8zVpY5bvahhUW/+OAwVsroy/4ydFWiiD7gJc06CxTqXxXwwKbg6cbio5eRu2+kXNqyPHw9067k4/Fbiu9NRlNClYqLLCk6Iy5DGLgawMrqPfP/xnOG4GaNqu33pLW7nfnxglUbBXNs9vyXtVI6JvZrTMi67S+ByzS8duBML84IK52IGbPlqDwLjEf4jJnPm5ewA1o8pvfD8IdCm4q3GsLZE04ypAOpFop6eG8ygNKD1tXX6DJq7rzI9tW5uGRfEC8tm9SJakgi2tKV/5SZpZIvs01nlsUTSqBnnpleRWaUX8Rj1Qx2OJvWShFnodkQkFftj9SUnZ2yTruI1suc0RS4vvkSBXCZjkSu5210oukHDlF5Ky2aAfoc3uRujmpzn5wF1rm659kjx8WlPq/2SyzK9KcYoW/X+tPZuV+Mktpe026agJm3msbhXKeCBFdHIS17uW4KlThcuqbkcd5l7fBbi40XNHEsu3V6peOj519YnSm/U/Zur5eFatDe5XLhyWrMwh3qc1RthblvJzY3XyKa9oGbLLz7sMA+iuNVjnz0R8QdWcmVxiwWso80tUwXxPxVKHwWV+6eCqZACHhyhS3W8oS4/fy5d3JYYj+gTENoNtxRGN7aPV/jTXirv5Af+qBcr3ndd3iNMl8QzInrDUL2pj1nMB38uhktmxOblQreCDIa/lIp8TI2WduePWxzNlmPC5elSwG1aTHYnJjM972bPvQhn12nJFQuLP/nJGbdCmwT3F66bHVPP0ZcaRzmfNmLmTX48XMzOWmjJzI4GhXuz6nK8elaKUc7kmU3WNG/9WjY0HP0dPJQ59WC746lyHi2k6VYpamVEiBzOhcaF5ik6nXe8Pw3JNnxft+SvXugl0hWwE996x+udPLA8ROnGcAbJlkfDr47OwAqCdHhzcCAHGdC8aF4R0BBRoHTRIn4RwVjABMbN2tBjmpqEFsTwAtZiuLpJ5HYuoR0mNeoov9CAHzVptxgOnnwQGUqszM4Zh+l1a7IiHkqfjg8eY/hjnSUnq0FXJId4hbOpGgz1JIb83uz9odCpCtlUewLMn4e3ruTuA9Jw/QclxlR3tjdrIwDNmez0PaaJlwXRzira7oHp63oxHzyk1MzXeTUff/8tpbf10vWV6cKJntY/I0ExXW6sdBo9oZdSkqFbukKtG3az4twLdH4XZfUtZocLVOiVdscc19gLbOG9OWruKd+Krdo+vDtG0UwfjDS2Bz0Jo6oOL8Q5QJ0aNUyjHEeVafuv53dZBDAXSAXgtkTzDBNdBprDkliMG1ZGa6LVQxHKLxL9mG34FIhVEjWIY4pfyJ7xnNH2Ru8zlYHU+mEax1AnW6Zc5hRZ8hisIUKloU5S+7/vgMJwDbOVRlGcRanqoHBfQZw682eY/8jS0+jqjEUEotADCnbJdqv8UchaFm0G1F26kOq/E7r3WMqw9n/FXI9Um0ebyMgEPVEQagMAfW6SdMF5eyJ/RThOGM6Qbgb4qRSJtEgSbqMLApLm/184FaD1mV7RXgDgNjHZXwHvhlTgGwCAG47/mWC7CJTzgZhKlHRGwdGZ3qnAlT/4njVQDMBKCnwMqDki2KggZP+PCTWCBxBEEN9AvmiAQUlqUYyPeXvr/HlN/HZ61aqyfF65myU1XWOfW10KkC+xSaJRxvHiFQ/btlxNEeObNQmZmT8Vu3esjP2sXEL9wvtRw+tEb+0ofAY3VQU8pNDc2W4ksOW3GbtVNi2+f274xBV9Gc86nU0tU9jzpox+lofvsG2EycScwvmhiEqbfXYn4pQI1ue1rRO+V8x+06Woi00+J+JAS/PjdmuhyE72L4Y/WXNG9Wylq42DIki3lYq8XmmtufnmdyMBO3nQCfukgQyXzNVC0pnJzKq1oHqC1eFZrqQ19mu9ayLQn/QrkRyW9BVib3uowrOmQWsuYI8KdHobP81xmvQog67Fqjy3E+vOW1uWqyYKXaNrul6HK/STHP/3CGQ0+ifOEeihtvwcOr8DKB+gGVCaxMJaivTG9l7SF/Y5LwhZzHZ6jRQOhpp1WPPben7+WnkTM+vJF2U2OhtMcQ1KePxDq8xr5SvrNvSDlLVth5vm322rJU5HZd7+TxQvCEUqZPd6BYxYi4Zju081Zvhtxf1tfL8bpGmhhe70KmR86bJ+NDfgiwP+8cUeZm8F3+EajOt1ff720KByusRdDCvyvmxD0HVc0lt/XLooHbKDOMSlJUf01n5xhcR0wEZFORA6XHbk2+k/d56I6pxy3tUuSg2ATWRheCqllIb2LxEWJemcMcI10OZhzmFn2kU/h+q1KtV61CJR5s0qvxonvYO/u3m3sWF4nZurg3uldJ/TcKLXNKxKk1KLGWvUODbjnhXnt5P5o4IVUeKiJoy9iL7yxZkCioq5i9TNziVzF2beG62XkXXKEnMU1/HqkvH+pJd+DSBc8+Ben1Qe8YvlNi5HrkY1Pln2qy6vqeEuShmD0F9V27Dcgy9Ckaop+MKyuIQ9Xb3RX5KCN1WWFD5ZAXHImgiul9QUsCV1eFivtRFlcL7xMbhsf1j9pZW6ddOXHbZNgOQ9l7Oz9nTZ+Z5XjQrlO6lVNNDmYLmbrqHPaXt+MVnLUwmj9Kso2q1shTtXZdKYKEiwww7uqOS69XnNrS8SN6D+Y/ye9+1HzpzeIOlhQp0SCvQqyaqI6f0++XeHKF+8GakMwT3nXDYrthSJvEP1eoPuT4NQQHFYfL09Gl69zkTi/jZhDDUeFZW4U3tmVdibuI71Rb2PMT7/1uYfFpy3uSqomLD0FOOq6ca4i3jHvaqEqdewRMcfe8pcgubc/7dSkrMm3AXmVhakcyC+Pqq+HIZ+b2v/Q8UpRLuVbagsXP4lIFDRkNAYKHmJcQV1dfAiG5PFnY738GCl5sH2mmuFOtsbE/mB63FOivvzQTlXkYCpnmendZ8cfV1QHXMi7t1Nn1/wwBC9ttrWW/8WS3G4mb+5Oie5YQIaZEAICbQ9s6yvE1hHNshzJNeOGK6o6G+mtKwzyxvmjjqrZ8/HayuCVEJEBohtz0qITOV4Drv5S0calZ5keuT/Uh1BWY3fw+ax2FcGM2hL38Rd/VLcjSiwJKfQLzeRTtCLHI3DxglZMZrxJEzNys0vHIlX6Xe9/bpAOSIcOFBW4fs61KyuIWMPR3/dvUDCXGJpvUCcG7GHHTvIB/XFiKPn0OnM0HUBCfQkNmfIoHlEiCFB4zgfwTh6f8zeWUfdL1WoXLmaPqf7DCQBpYQqNJArm+b0u6Yqd578mw6mDGKYTSR2rjQEMvyHKKt2RN1X03895bzq82DqnV2ucHpcoVlNLqEgQCJrWm+CorqhPiPYHPNMPrgbhAgYzMe4BPx74keoeteHXBQeyuAttdSfhP7LX98YR5me/zvth4SaA35HEXpZcU4D+b+0/1UfQbwE9Lrlt+4bAsSHCNlGs4MQfnte49JQPqbDbb16S0L0XkxB72U1OnMejw+6qIIzozukbpcYSYeWc33aDKrWq9YJLKGPOoYVt0EzVHVCoZik3OGL0/pJiQkM6L1/V2tYOKNjdVgEER69BZG0L4C7HPJ3wdG4cjytnPch/a+RLw1+tLt3lhMf433Tx5tXHU860XtpYwz5OULbJOIXMrvxWoDDuuUNQ8L8nsYV+igyysHEwbzdqZZrmWcQQYziDiMQfzM53Mgb0dDRe8MpQ/Sb4vCS4Sc6Rkkljfd501xXhr4ypdKT4/y3hREMUaiLeGQgeaamTQvuVlbzDROK5Vav+v0lXk/H7j7ifHajlbZv2JL1xxL3sF76Yu1mXnnscOguRdbys76099JKN1kIz9Cs+L0osRaklSc++o0BB8Ot2RKaE/YtGUsrDAWKb03aurlk/z0BjMuWIIAmd2LjzSZL7S+3FXfgPUdqPoaQU/325Iep/IYHh+22nZgYejVILOA3dkbofMkulwClZBpgb/1pMdFSUOL+aIqIlJsESh42WvIOvj2Nq1EaovodtGGwN0XG/R2WgqE9RuiiUyOpo090uofj3cqSR+zYieVIg0ft84OI6oCehfWYwHQCIXs+qqR0H4TPOr0SSivAesZnTs/c1A5MgN27NUjUVy9JN/hiSYdXql9Jk5OPs+oLF5BShxJa6TelcTyvbxRtZ5Dl+berHKydT8yF+kvmgYIeswdDxdVtW5vDvJ3VbIN/Re2DRtmC1q0kDwlBvaX2V0c5zh1Q7zCkk1q7CKz6q2qK6uVQRnTa7Fdxuet53kSIiIBIezpNArowp/IcX5/crr1CGq85zrwwE9//N1PWrka91SPDR77jJbqVRWAjmQmqOAbZLA/5YYtn6fqe2hGgRFaqVUp8xKlVCPQpI5tZ+0hsLS78L8I7lbVatoi6TxDm5UzUSRqZ956oABuMjIZ0rBkTwf8Ln/RZ0MhZ3n5IU9UajPwEaoIMFFDleRFJhxGvPc4n9PszmlamsWYdeEqhAvhQJSv1nILEg7+GMvtfp6EXsNVcZS3rBOvIQnCrkdHcSQVSfdmhPD2BDkhqanLNEodKy+RrqIo6k7tk7XGbXPPJD4JzUe3Gqxu9Nz9Nzt2Un1wUlTUWr11kFlgVrn7duNz2+p8NwQmbaU36UxXvU1UJMvXs/jB02RvMXEDKaFusLxac8oDVn3gkS+SYAv3cYGe+g6vWhYwTfVBYlRqVJIfNH61LrIpepUyIB0AHwBZctRps9XCuPu65B6xAfD03l6gzQhO3rRRHbSMppZjIJxbdWKa9cE8wA/iqrbSFbp19Jnq4H9//vM8sg/YQM2cfrMWybSVez9ldYAxi20RM4WC6J2dyA00y3IkRw8RyUQww7vjfhoS3vD6NTc6rmfe45pBQNp/1fTbsRbFRs8pdI/8UL2iLNpXepDJrhIjsLV/gq+W4bC4TaKMzA3fvRJ8x7I6M2EC31jmnf5L/53z0SLiYwPX23OEInSZKMx3kyV1gD/6l4AKY/3hifQWB1wXsDqa80HnWF2OkW6bzsk+Ge48w6hAYmGSkoecuQnHdarfd1LPnZj4Dlz49QdS2Ox5KuUEvL82/+uFq4M3tcVMVN91ZJeHD0bDdP7nRLmfJTHQDy/U3OAcP50KybVLaDM/pRzCEnjc1fQ2NM3J5alsU8mDFUYowpaEvW2IvWembsUoahY7ZVinvI6EtrxZawK+Qj+Na4RmSah3+fpGTUyaY1lTdTrAlPNjNxiYOK3ufX4k7+XeobujkgbGbioMvl88/kdE68bhE0yj2I5hHMEhlucvgrV6zG+01Mc9rM2FrYFCC5snmbMZjB0q0jSvLKHvGZiftFg3Wt+K5bba8On9QzmoIGfZ+2YZQCYmwcoO1vY5e0TWThjCe+nCp3sEraao0z+Hy5oG7eWVLM+6fA3JCoO97AqtCVHmo8jJqW1zQMnaoz2a/Gf/lrqzbWRwlsnfU5soeo3I9Thb4Ijb4OoboUZKz+Z2AZtSyD13lx4seAEtK705V6wwY+AbNxHyoMkKeDW4JIHsOhg6y3dlZU89X9LB9WB2+pl1sWUvrzOvtpCngNhIeCad/Lr38s5B37wfgVz2KdAmRI451708r/fjJCBArfcOrjX3lP97afkMRAL+oEpcf7kfLaD76lPDIK7j3iyrfuw3KDC+GFPYsQhSLMSGjL3t3BI85BVMy+O8b+izTKu09UnpjjEA9ZI3a4vB6bby+idwdl1iCe2Pbfqy7f9HVpD3St6L+U6fBuU06Hbl0ZPlw57mCjCLdt0fPHL+jc+dEs5FTuLqtG6MhYrgNyG9dDbfYTTRi7vOkXdJrHoqsz+lXGwvJCjPyB0ccXi5efBocYrHUtDFAqxskOcF/OcEkolynAnC1u1WoUpsKO6FdiQuUnSX2/LM8kJBnrchY5xb6qhtBa2mfZ7C3uqeJr8gH7c7GJBGaJqzxIBcGp//qetaWqPirRP4UHxZ513mHtu9KF2owpgHXeDd843V66PbLStcIaWlW7Y0+WtgQGi4Mgr2EP028ni4J9PPXGWHdUrrvwRC6hDd9bOhLDPNLjfYPkveYRzZtt2TpcR6J2dHlacaMilzOLKESWY0guQ5WgNGuAbGf+q4PtTNxb9YuYmS+jceRtCPJ+nYfXung8oLqHEUDB+G+vQ16X7EIXsRjehTNdWDSrHPnNLq/oKFra84pG39XxHRZXEdMuLckeaCKUOsYnNi+dKAZ+X/t6/PQ51MKDKcQJbuCdp32mR5vTjWj8r5sBv8+N/h/Hz3oCmwT5sfYm+ACIQMCXD/ICEAueXw6twgpgobADuKeNDBzNUsPrM24pg6PfWedmX24uGeiZ9b8wUSVzic/1i7/pJM9V0/0VslkPHkSfLbj83GL5/fF7h1DZs1bPx3f8OQyHkbZdnnsr7Bq1zI7JMeKOYjNMltzbGilxYwc3T29TXDKqr3w/P/ohOkfwj+Efwj/EP4h/EP4h/AP4f8gwXZRJuFBRmEcTQXDDc4hpmRUZMqUcqEKzmea/x9SZ8Y6JYVycSGGIsZQBptkKzMY4GozsEnNu3TtPar8CmMA4LUt+qlvATsiQDL0dvBoN2jGtPAQTfM7OEVQbABOWjyGWvwNOb4t4GmFlYJ3p1LS2v0ekL6t/7A4goh0ZK6yzbwIpMYhK8HROx2esyrBoFDGzbRUZW1niQFy4X5AnjBUk7yYVRn56a7tday4r5Yc1xfMdqtdZakBH1j9XlR4dVS0uOH2zGLLfsgl43eE97C2SCvHit+lOYXinKma/kk0SowuZcB+JdnxTJAxD+Pywc1F/oiFP+ixHTZmmqYOY611NJm2fJkKua6lLRmgxu/snOXSAmSLbNXC5d/ptumb3go6yLKPx4CwboPm2jkJ/AFr7VUrlozBbnRq8RYyiDtzvLKzkqrmvsoEz3ga8QYl3Kvir3KBlvigWbVG/wfRTNrXgAoX/cx8qZwSolSDB+vVP4GZjphY9YqHRougRCN0JHGHpOzy42eW24wdlbSUyEGUWxlnjrw9eiBYI5WFFDzXRmpcxGec3MSOc7xJ59ektPtTm84r5ffm92P9qWD+SIipHDzzEIYU4guR1v59geplEN/atpPNizLrC5M2F8Z0XSS/G3ETxYA3S1M9HyxywRGtMHpkbgQaKwhhNCoXQb8Oe4T93kqhvTGNX9+BdJ60qdr0xwTZZVcbS03tEGsijh6R+wMmSelF0I22103na+nQo930dxxi3MUxHGB/jikvw7qjIXiAGEfjJ8/vs/XlGsaoz8/WWWaVgtb975/fi5/TA9VKftnrX1e/CCHSG1XgoofPqhyfIX2eOnW2BrfT+qzTjROROp19Qa0JQZ1pwTfKxSOmzJy25/ogLbBv6kRD27sZYlwjOM/tz2MReNb0kxCanoiEAIw1DP9R34zMBcdOaQgzSFVZnY2p3p1XHe77Erro7mP5vxxMj/U1J9E6G+dsDgra6dm+ITR5PlOcT8dAyOIDUxQN6F78xEZA/zHcHU2uHwIzGI9uLzJbtJkbjOednRxp1r2hO+HaC75jii5quNMr/tiIE/8QOFtBe9gNHDGJFL618y8cFFVAMDxXH14tQQDxTdU1ppXJpvyTblaDR1qi+1Tg8uUMeQK+fO1yW3sfxOuzOjObXGkl7zpxpDhxki6qUZZuTrdSJlFWsJSVydNLX2epDuzL7sutapnaacJIsZtTgdfucKmzdwx4d4mt+o43deRiCJMNE8Zt/sPa8/u2pMpdmIc+LK863LXcy96BtxgIdFTEFJO4c/c1vL5hhV12TlItzrc+uRMDPE8RJVJERTKLdmoQ8rRv1OARgYyvKM4rZtinensBdfqavD5rY4awy0bQUgQMOizgHjgT3ETjdoFxCKWzSr8/Z7D/CFzcV7zbVPtUGvRMe1BDN7D55JuQ1YWf/7WpNU2VFVEPJjt+jsTF7ysm0gNNZzz5DGLUkWb0meWrkuRRDcanW/hoP2k18ENekciKKW5n70Ut7AWeHq0IoW0GVFCLKC4YfupKbo8XZaUXE5uGAOlw9E2cd2hT1YFj2pyqJ+KPht29y4/inORgzvnaHDBq0EzQ59XSMoebexWLBQeclOCBEjyVUdX0QX9kqjC2OTr3Sol26eAFYixRWvst/A4uahtJHPSUZdHyfS6rrsVe/pc5MkevdngPvPvd/ldBd3mR9YqSMRdwdpxE96QKYZcmVn9rsZ+wfv7Op6BUZ1KPY/h+Ppejpqt62C11OOM6URrM7PTluBMqrjAyqdF5s5nRDJ2avnnLjv2NVOVN4RS9UqB7+7ehkmv7i/YOTBM7G639sV3AwtUJZVA6769IW/xENrjITH6jOs3cdLk9exvAL9VsNCFoRY7cm+XYEvvEktJqcb7Bbcqr+flGv4IOtqFDneODDWYcw1c+LbYhkmca++BuvXCSnsBTdOkuUmjf0hrUgGb1JIGEwB4y0OqEYKOv5j54bB7HkCq6YVo4GEOLFNOu+b41c5Z2fAWoi6QO4+pjWhPSXQ8QzvrrcE6bWOsRdy92gfh/HmmD+U8jjmS8Cldvr38/QKoctD2emjI6VFDuC3bRokar/Is6t9+3IiK3LDfenfOAJqP++bUWXnrqkEIl6KfJ/FbtKbuNkLZPLg3KhSAPfftJGswRZJNN3Rfqi5TxC1E/adHer4Zr5aB0ODpKGa/s9MHpn5VEOuqcaSIey2CZ03wK+j1mloinAjgP8IGpQ5xG0lne2FJ/AEXc81PToPuLgBR6yZ32iiMC/Qm3XpBBXMFaMu9MTZrUzHLUEZz3gVNjf3U/e7M9qOzHmo3j5hlgPdKVM2bjRvwyzw92bcIzFqcFbFh+v55vQ0QewwfOt2Y8ec8yL+9ZRUszqlxsVeHyDtQqFRWZNL43KZDvBlxyw6D94VPsHRYOlO00c3WoqfLkZKeiwOLFm4zXY3xAsaTXF782a0GZi0ufsmAaZp/yu9mQQvetv86wcHgRE5XJsaDYP+CoNbY9L8HGlk6M5IkMGV9PPO202tLvTozQKG0IDW8MHx4KwEdnK0zpgAi3kuScCXTA6GqXgbQr9R3XtaW1Dg/74ULtL+2GPemow1TgLZOmtG70ZwPGifouDsE2WGak5ifldkkVk528Je5++CFWSdc0hpt7oeUVP9+ImJDOOdq6uxcVgEdeTlciBUHD1eEznNzz6v64gTgzdvgJZ3kuJM9SwE3czZ22gyT1C0pRK6XA727WtvJesc2g8gVt+aNtWT+nyQ2ovbMkyn2QXejZYE0KrFwmDtJmaVOLPxtUbRu0q5LX1dYXSPQDjMERfAxztVMuAmmowJ+3n1x8u2LESPN4axjjnP1e3GpeiaQTKRr74c+JYHV4qAeuOecox18dmDHlLDcU9MN+itM+BLxiwpAxyi0FbNcJF+S0G4a5/ICZcHCAvPj+JIYpHWGOrAohcqGqlNWvgC9mQIEdsEZMo6zS6AHS3oDoO0lcTlIUf+ztV1qtE2Z4kVxfuCN/dzVaGpsHkaQa+UYpUuM8iG3d9yWANPIdng+dSCoP1D7sXhqHUjSUen4nZrfTvB7rGMDCXjP1QbdmOHHHEfoH4IIqcOHcS6dOza/co34hbacAFw8BY/jm6dSJXfDCW+gis+lM8hXCsr6EGlmvWHLMkprBkbWr0U4vHwBazmnMAUO97SalQ/1k0xFhqUJNYn8I43JMGL9DNtth++0NucBFLrA7oCNtiY5xwyIoUAst9JlJZBcodRSp2Ot2gmS68yUKaDd5Uu82XplppZA3pQWP7a7+tLuBkkfXYJn88q8OlGiNIlG1EsnFJ2jSCbuY0Hsxh2DasVa0pTWb9OX9UCMGu8tCwA4JTvXr8/PUhMvHlGVjdmZVK5lAcabyLy8F+6liRQIsYFQnJxL8thSJ7KnJo3aQ7VVYxD4r36h63sRXgH7O00LDhlsKMJBvB2lXCmU0YT1SRymSRkqj0uagZ1IccwV3zCcxNix25QFrdV5ZPs/OkE1mFHzj47fzs0BzTvDZNVBqAWJPktHKAD90O9qig1h7awepntoVmSiqgk7aCKCvuXZ9ccQdzxu2x2wn1MIW/tgLOQsZdfcr0ZZUaWNSKISVrABx1lQiyovTcOm4PC1efGVB4m8LuIlsRxIGkAk+RHvzPCcoPSYKyOhDzml+QrVOXpOfYOop+PL8OPsCSnChdAP0KCskd7DpGRZRa4r7rf7khxPX/SV+JTGfgU/truUawADuFytOJH7O+vfRIjMrvgIDPa0YONJqyV0J5qxM/aZoImH7bh1qNnJuyad/BQDU6SqRNe+OVQyWOHYCl7w6hTtJR6xuNb0QPD78lLsvwZHMlLxSJDm7xbPemH9caqTLaitRwHh9N3L7adr2/oP1EUQQoxycCI2+OTmnA73VLkJcmDLbv4bxaUf/+6tyyOt8lMn+T7/E4B4VkOUySfcdxeAmPeosT0SRS6d+UIzqPMPGSEqkV4ha0QiUmZ/+zRr74Ttmiv2xpOvDjGvo2m87ehN5JGj3S8nPQ5EybYT2zdcO4j1Ba4Ltf3Q+V3H22t3/AFBLAwQUAAIACAAsrYxG5TYxQ18AAABqAAAAGwAAAHVuaXZlcnNhbC91bml2ZXJzYWwucG5nLnhtbC2MWwqAIBAA/4PuIHuAbdfSCjIvk6TQixKr21fQ/M18TGeveRLJ7UdYFwOMBLbPs27bXQruFNfbGKWiDxC3gbLFkn49wxC9AV1XyJqrlmoQ3oXRRwOKFGrJzA1B8S4fUEsBAgAAFAACAAgALK2MRioNwzZRBAAACxAAAB0AAAAAAAAAAQAAAAAAAAAAAHVuaXZlcnNhbC9jb21tb25fbWVzc2FnZXMubG5nUEsBAgAAFAACAAgALK2MRiXfYoO9BAAAyxYAACcAAAAAAAAAAQAAAAAAjAQAAHVuaXZlcnNhbC9mbGFzaF9wdWJsaXNoaW5nX3NldHRpbmdzLnhtbFBLAQIAABQAAgAIACytjEZISKwfsQIAAFEKAAAhAAAAAAAAAAEAAAAAAI4JAAB1bml2ZXJzYWwvZmxhc2hfc2tpbl9zZXR0aW5ncy54bWxQSwECAAAUAAIACAAsrYxGQVh2I5EEAADcFQAAJgAAAAAAAAABAAAAAAB+DAAAdW5pdmVyc2FsL2h0bWxfcHVibGlzaGluZ19zZXR0aW5ncy54bWxQSwECAAAUAAIACAAsrYxGkkawmakBAABDBgAAHwAAAAAAAAABAAAAAABTEQAAdW5pdmVyc2FsL2h0bWxfc2tpbl9zZXR0aW5ncy5qc1BLAQIAABQAAgAIACytjEYa2uo7qgAAAB8BAAAaAAAAAAAAAAEAAAAAADkTAAB1bml2ZXJzYWwvaTE4bl9wcmVzZXRzLnhtbFBLAQIAABQAAgAIACytjEb1i9p5ZgAAAGgAAAAcAAAAAAAAAAEAAAAAABsUAAB1bml2ZXJzYWwvbG9jYWxfc2V0dGluZ3MueG1sUEsBAgAAFAACAAgAM7t/RM6CCTfsAgAAiAgAABQAAAAAAAAAAQAAAAAAuxQAAHVuaXZlcnNhbC9wbGF5ZXIueG1sUEsBAgAAFAACAAgALK2MRhe1aH2NCgAAE1oAACkAAAAAAAAAAQAAAAAA2RcAAHVuaXZlcnNhbC9za2luX2N1c3RvbWl6YXRpb25fc2V0dGluZ3MueG1sUEsBAgAAFAACAAgALK2MRjemYk9VJQAA+jIAABcAAAAAAAAAAAAAAAAArSIAAHVuaXZlcnNhbC91bml2ZXJzYWwucG5nUEsBAgAAFAACAAgALK2MRuU2MUNfAAAAagAAABsAAAAAAAAAAQAAAAAAN0gAAHVuaXZlcnNhbC91bml2ZXJzYWwucG5nLnhtbFBLBQYAAAAACwALAEkDAADPSAAAAAA="/>
  <p:tag name="ISPRING_RESOURCE_PATHS_HASH_PRESENTER" val="8738de9fed646254f9512389b531259da83bc"/>
  <p:tag name="ISPRING_PLAYERS_CUSTOMIZATION_2" val="UEsDBBQAAgAIAEtnfFJ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S2d8Uh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S2d8Uh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EtnfFJ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S2d8Ut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EtnfFKOc/b6agAAAOUAAAAaAAAAbm9uZS9odG1sX3NraW5fc2V0dGluZ3MuanOr5lIAAqUcJQUrhWowG8xPKi0pyc/TS87PK0nNK9HLyy/KTQSrUVJ2AwMlHZyK88tSiwgoTUtMTkUx1NTIwskFp0qEiSZO5i7OlsjqChLTU/WSEpOz04vyS/NSIMqcXV0MXYyVwKpquWoBUEsDBBQAAgAIAEtnfFK8fTX3SgAAAEkAAAAXAAAAbm9uZS9sb2NhbF9zZXR0aW5ncy54bWyzsa/IzVEoSy0qzszPs1Uy1DNQUkjNS85PycxLt1UKDXHTtVBSKC5JzEtJzMnPS7VVystXUrC347LJyU9OzAlOLSkBKizWt+MCAFBLAwQUAAIACABOZ3xS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Tmd8Uh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OZ3xS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Tmd8Ug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BOZ3xS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Tmd8Uu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E5nfFK45zzyXgAAAGMAAAAlAAAAdW5pdmVyc2FsLW5vLXZpZGVvL2xvY2FsX3NldHRpbmdzLnhtbA3KvQ5AQAwA4N1TNN39bQbHZrTgARoakfRacUd4e7d9w9f2rxd4+AqHqcO6qBBYV9sO3R0u85A3CCGSbiSm7FANoe+yVmwlmTjGFAOcQh9fM/uEyCP5NIdbBMsu+wFQSwECAAAUAAIACABLZ3xSXK2x+KEDAADvDAAAGAAAAAAAAAABAAAAAAAAAAAAbm9uZS9jb21tb25fbWVzc2FnZXMubG5nUEsBAgAAFAACAAgAS2d8UhUeYBujAAAAfwEAACkAAAAAAAAAAQAAAAAA1wMAAG5vbmUvcGxheWJhY2tfYW5kX25hdmlnYXRpb25fc2V0dGluZ3MueG1sUEsBAgAAFAACAAgAS2d8Uh9UimowAwAAxw4AACIAAAAAAAAAAQAAAAAAwQQAAG5vbmUvZmxhc2hfcHVibGlzaGluZ19zZXR0aW5ncy54bWxQSwECAAAUAAIACABLZ3xScVeUnRUBAADRAgAAHAAAAAAAAAABAAAAAAAxCAAAbm9uZS9mbGFzaF9za2luX3NldHRpbmdzLnhtbFBLAQIAABQAAgAIAEtnfFLXm3CWKwMAAG8OAAAhAAAAAAAAAAEAAAAAAIAJAABub25lL2h0bWxfcHVibGlzaGluZ19zZXR0aW5ncy54bWxQSwECAAAUAAIACABLZ3xSjnP2+moAAADlAAAAGgAAAAAAAAABAAAAAADqDAAAbm9uZS9odG1sX3NraW5fc2V0dGluZ3MuanNQSwECAAAUAAIACABLZ3xSvH0190oAAABJAAAAFwAAAAAAAAABAAAAAACMDQAAbm9uZS9sb2NhbF9zZXR0aW5ncy54bWxQSwECAAAUAAIACABOZ3xSnF4yCBQGAAA3FwAAJgAAAAAAAAABAAAAAAALDgAAdW5pdmVyc2FsLW5vLXZpZGVvL2NvbW1vbl9tZXNzYWdlcy5sbmdQSwECAAAUAAIACABOZ3xSFR5gG6MAAAB/AQAANwAAAAAAAAABAAAAAABjFAAAdW5pdmVyc2FsLW5vLXZpZGVvL3BsYXliYWNrX2FuZF9uYXZpZ2F0aW9uX3NldHRpbmdzLnhtbFBLAQIAABQAAgAIAE5nfFJLM4aKLwUAAGgdAAAwAAAAAAAAAAEAAAAAAFsVAAB1bml2ZXJzYWwtbm8tdmlkZW8vZmxhc2hfcHVibGlzaGluZ19zZXR0aW5ncy54bWxQSwECAAAUAAIACABOZ3xSDnvHIGUDAACXDAAAKgAAAAAAAAABAAAAAADYGgAAdW5pdmVyc2FsLW5vLXZpZGVvL2ZsYXNoX3NraW5fc2V0dGluZ3MueG1sUEsBAgAAFAACAAgATmd8UvrnN04qBQAA8hwAAC8AAAAAAAAAAQAAAAAAhR4AAHVuaXZlcnNhbC1uby12aWRlby9odG1sX3B1Ymxpc2hpbmdfc2V0dGluZ3MueG1sUEsBAgAAFAACAAgATmd8UuxMWVK2AQAAegYAACgAAAAAAAAAAQAAAAAA/CMAAHVuaXZlcnNhbC1uby12aWRlby9odG1sX3NraW5fc2V0dGluZ3MuanNQSwECAAAUAAIACABOZ3xSuOc88l4AAABjAAAAJQAAAAAAAAABAAAAAAD4JQAAdW5pdmVyc2FsLW5vLXZpZGVvL2xvY2FsX3NldHRpbmdzLnhtbFBLBQYAAAAADgAOAIgEAACZJgAAAAA="/>
  <p:tag name="ISPRING_LMS_API_VERSION" val="SCORM 2004 (2nd edition)"/>
  <p:tag name="ISPRING_ULTRA_SCORM_COURCE_TITLE" val="Lesson 3 Graphing QF by Factoring XAV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\\Website\\PC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Lesson 3 Graphing QF by Factoring XAV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466</TotalTime>
  <Words>1172</Words>
  <Application>Microsoft Office PowerPoint</Application>
  <PresentationFormat>On-screen Show (4:3)</PresentationFormat>
  <Paragraphs>173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Lesson 3 Graphing Quadratic Functions  by Factoring</vt:lpstr>
      <vt:lpstr>Review: Linear and Quadratic Functions</vt:lpstr>
      <vt:lpstr>I) Why is a Quadratic Function U-shaped?</vt:lpstr>
      <vt:lpstr>II) Components of a Parabola</vt:lpstr>
      <vt:lpstr>PowerPoint Presentation</vt:lpstr>
      <vt:lpstr>Graphing Parabolas with Xavier’s Method</vt:lpstr>
      <vt:lpstr>Ex: Find the x intercepts, Axis of Symmetry, Vertex and Graph</vt:lpstr>
      <vt:lpstr>Graph:</vt:lpstr>
      <vt:lpstr>Practice: Find the x intercepts, Axis of Symmetry, Vertex and Graph</vt:lpstr>
      <vt:lpstr>Graph:</vt:lpstr>
      <vt:lpstr>REVIEW:   Domain and Range</vt:lpstr>
      <vt:lpstr>Domain and Range of parabolas:</vt:lpstr>
      <vt:lpstr>PowerPoint Presentation</vt:lpstr>
      <vt:lpstr>PowerPoint Presentation</vt:lpstr>
      <vt:lpstr>Things to Remember:</vt:lpstr>
      <vt:lpstr>What do you do if you can’t Factor the trinomial?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Graphing QF by Factoring XAV</dc:title>
  <dc:creator>Danny Young</dc:creator>
  <cp:lastModifiedBy>Danny Young</cp:lastModifiedBy>
  <cp:revision>62</cp:revision>
  <dcterms:created xsi:type="dcterms:W3CDTF">2011-06-26T05:06:25Z</dcterms:created>
  <dcterms:modified xsi:type="dcterms:W3CDTF">2021-03-28T19:59:55Z</dcterms:modified>
</cp:coreProperties>
</file>